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1"/>
  </p:sldMasterIdLst>
  <p:notesMasterIdLst>
    <p:notesMasterId r:id="rId18"/>
  </p:notesMasterIdLst>
  <p:sldIdLst>
    <p:sldId id="382" r:id="rId2"/>
    <p:sldId id="256" r:id="rId3"/>
    <p:sldId id="315" r:id="rId4"/>
    <p:sldId id="321" r:id="rId5"/>
    <p:sldId id="325" r:id="rId6"/>
    <p:sldId id="329" r:id="rId7"/>
    <p:sldId id="332" r:id="rId8"/>
    <p:sldId id="257" r:id="rId9"/>
    <p:sldId id="427" r:id="rId10"/>
    <p:sldId id="278" r:id="rId11"/>
    <p:sldId id="351" r:id="rId12"/>
    <p:sldId id="268" r:id="rId13"/>
    <p:sldId id="350" r:id="rId14"/>
    <p:sldId id="580" r:id="rId15"/>
    <p:sldId id="378" r:id="rId16"/>
    <p:sldId id="39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7282" autoAdjust="0"/>
  </p:normalViewPr>
  <p:slideViewPr>
    <p:cSldViewPr snapToGrid="0">
      <p:cViewPr varScale="1">
        <p:scale>
          <a:sx n="59" d="100"/>
          <a:sy n="59" d="100"/>
        </p:scale>
        <p:origin x="9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69B1E7-EF8D-4F50-8468-D5DD44B6343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632A25-343C-413E-B13A-ED282FBEC010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Option 1</a:t>
          </a:r>
        </a:p>
      </dgm:t>
    </dgm:pt>
    <dgm:pt modelId="{A6552089-17A6-4CF7-9478-E0A3CE1FAC93}" type="parTrans" cxnId="{5A9C0DBA-A8B0-409D-939E-400E96DE7EDA}">
      <dgm:prSet/>
      <dgm:spPr/>
      <dgm:t>
        <a:bodyPr/>
        <a:lstStyle/>
        <a:p>
          <a:endParaRPr lang="en-US"/>
        </a:p>
      </dgm:t>
    </dgm:pt>
    <dgm:pt modelId="{5931EC00-3EF2-4FC3-BEB7-1FBB710A3242}" type="sibTrans" cxnId="{5A9C0DBA-A8B0-409D-939E-400E96DE7EDA}">
      <dgm:prSet/>
      <dgm:spPr/>
      <dgm:t>
        <a:bodyPr/>
        <a:lstStyle/>
        <a:p>
          <a:endParaRPr lang="en-US"/>
        </a:p>
      </dgm:t>
    </dgm:pt>
    <dgm:pt modelId="{E94BE834-28B8-4060-BED5-A6838B26EACD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err="1"/>
            <a:t>Mudharabah</a:t>
          </a:r>
          <a:endParaRPr lang="en-US" dirty="0"/>
        </a:p>
      </dgm:t>
    </dgm:pt>
    <dgm:pt modelId="{DD5B0328-24AC-45B2-A4DD-F125956177B7}" type="parTrans" cxnId="{4918362D-69F5-4E21-8FDF-ADCA60FCDD58}">
      <dgm:prSet/>
      <dgm:spPr/>
      <dgm:t>
        <a:bodyPr/>
        <a:lstStyle/>
        <a:p>
          <a:endParaRPr lang="en-US"/>
        </a:p>
      </dgm:t>
    </dgm:pt>
    <dgm:pt modelId="{AC464E98-C097-46DF-8F3A-B38A09A4CFBB}" type="sibTrans" cxnId="{4918362D-69F5-4E21-8FDF-ADCA60FCDD58}">
      <dgm:prSet/>
      <dgm:spPr/>
      <dgm:t>
        <a:bodyPr/>
        <a:lstStyle/>
        <a:p>
          <a:endParaRPr lang="en-US"/>
        </a:p>
      </dgm:t>
    </dgm:pt>
    <dgm:pt modelId="{68BD5983-5346-425E-80D8-7FB4284C22AA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Option 2</a:t>
          </a:r>
        </a:p>
      </dgm:t>
    </dgm:pt>
    <dgm:pt modelId="{B44651FF-F3E3-4598-888F-F1EE55AD4A24}" type="parTrans" cxnId="{176229D0-127C-4FCB-A993-4487BE253DBD}">
      <dgm:prSet/>
      <dgm:spPr/>
      <dgm:t>
        <a:bodyPr/>
        <a:lstStyle/>
        <a:p>
          <a:endParaRPr lang="en-US"/>
        </a:p>
      </dgm:t>
    </dgm:pt>
    <dgm:pt modelId="{A664CC5C-B603-4D19-A3D0-1F3BEFCC273A}" type="sibTrans" cxnId="{176229D0-127C-4FCB-A993-4487BE253DBD}">
      <dgm:prSet/>
      <dgm:spPr/>
      <dgm:t>
        <a:bodyPr/>
        <a:lstStyle/>
        <a:p>
          <a:endParaRPr lang="en-US"/>
        </a:p>
      </dgm:t>
    </dgm:pt>
    <dgm:pt modelId="{901750F8-96D2-4317-8E74-3D3F95EB2E75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/>
            <a:t>Wakalah</a:t>
          </a:r>
          <a:endParaRPr lang="en-US" dirty="0"/>
        </a:p>
      </dgm:t>
    </dgm:pt>
    <dgm:pt modelId="{814E6CE5-5A24-4CCA-99BD-5EEB8CF440FA}" type="parTrans" cxnId="{18539280-3957-451E-A9DE-DCC53ADBAC90}">
      <dgm:prSet/>
      <dgm:spPr/>
      <dgm:t>
        <a:bodyPr/>
        <a:lstStyle/>
        <a:p>
          <a:endParaRPr lang="en-US"/>
        </a:p>
      </dgm:t>
    </dgm:pt>
    <dgm:pt modelId="{A271B7E8-DF71-488D-A160-529ADBCA7562}" type="sibTrans" cxnId="{18539280-3957-451E-A9DE-DCC53ADBAC90}">
      <dgm:prSet/>
      <dgm:spPr/>
      <dgm:t>
        <a:bodyPr/>
        <a:lstStyle/>
        <a:p>
          <a:endParaRPr lang="en-US"/>
        </a:p>
      </dgm:t>
    </dgm:pt>
    <dgm:pt modelId="{D660702F-BAE8-4403-8D9B-0227A256EB46}">
      <dgm:prSet phldrT="[Text]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Option 3</a:t>
          </a:r>
        </a:p>
      </dgm:t>
    </dgm:pt>
    <dgm:pt modelId="{0108E282-0F85-4C17-A99C-4AF142DE9DB6}" type="parTrans" cxnId="{3AA29C20-2726-4983-B424-539B90FEF07A}">
      <dgm:prSet/>
      <dgm:spPr/>
      <dgm:t>
        <a:bodyPr/>
        <a:lstStyle/>
        <a:p>
          <a:endParaRPr lang="en-US"/>
        </a:p>
      </dgm:t>
    </dgm:pt>
    <dgm:pt modelId="{AD92753D-E4AC-4084-B83D-D3F5052C9E4C}" type="sibTrans" cxnId="{3AA29C20-2726-4983-B424-539B90FEF07A}">
      <dgm:prSet/>
      <dgm:spPr/>
      <dgm:t>
        <a:bodyPr/>
        <a:lstStyle/>
        <a:p>
          <a:endParaRPr lang="en-US"/>
        </a:p>
      </dgm:t>
    </dgm:pt>
    <dgm:pt modelId="{28762FD6-9EB0-4B26-8152-C421219D680A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/>
            <a:t>Mudharabah</a:t>
          </a:r>
          <a:r>
            <a:rPr lang="en-US" dirty="0"/>
            <a:t> + al-</a:t>
          </a:r>
          <a:r>
            <a:rPr lang="en-US" dirty="0" err="1"/>
            <a:t>Wakalah</a:t>
          </a:r>
          <a:r>
            <a:rPr lang="en-US" dirty="0"/>
            <a:t> (hybrid)</a:t>
          </a:r>
        </a:p>
      </dgm:t>
    </dgm:pt>
    <dgm:pt modelId="{990788FC-D350-42A1-BAFA-9E73CF4360B6}" type="parTrans" cxnId="{42A5350B-003E-4BCD-9BF0-513EB30D49AA}">
      <dgm:prSet/>
      <dgm:spPr/>
      <dgm:t>
        <a:bodyPr/>
        <a:lstStyle/>
        <a:p>
          <a:endParaRPr lang="en-US"/>
        </a:p>
      </dgm:t>
    </dgm:pt>
    <dgm:pt modelId="{B72EBAFA-D30D-452C-A9E4-6116E28F09DC}" type="sibTrans" cxnId="{42A5350B-003E-4BCD-9BF0-513EB30D49AA}">
      <dgm:prSet/>
      <dgm:spPr/>
      <dgm:t>
        <a:bodyPr/>
        <a:lstStyle/>
        <a:p>
          <a:endParaRPr lang="en-US"/>
        </a:p>
      </dgm:t>
    </dgm:pt>
    <dgm:pt modelId="{12F5125C-59A4-4EBA-9B48-601026F8B869}" type="pres">
      <dgm:prSet presAssocID="{BF69B1E7-EF8D-4F50-8468-D5DD44B6343C}" presName="linearFlow" presStyleCnt="0">
        <dgm:presLayoutVars>
          <dgm:dir/>
          <dgm:animLvl val="lvl"/>
          <dgm:resizeHandles val="exact"/>
        </dgm:presLayoutVars>
      </dgm:prSet>
      <dgm:spPr/>
    </dgm:pt>
    <dgm:pt modelId="{85C7F6CC-FAF3-4166-886C-C0B80B7079F3}" type="pres">
      <dgm:prSet presAssocID="{40632A25-343C-413E-B13A-ED282FBEC010}" presName="composite" presStyleCnt="0"/>
      <dgm:spPr/>
    </dgm:pt>
    <dgm:pt modelId="{4F424A10-4F7D-477D-A112-13A2AC17E02A}" type="pres">
      <dgm:prSet presAssocID="{40632A25-343C-413E-B13A-ED282FBEC010}" presName="parentText" presStyleLbl="alignNode1" presStyleIdx="0" presStyleCnt="3" custLinFactNeighborX="-9140" custLinFactNeighborY="-6989">
        <dgm:presLayoutVars>
          <dgm:chMax val="1"/>
          <dgm:bulletEnabled val="1"/>
        </dgm:presLayoutVars>
      </dgm:prSet>
      <dgm:spPr/>
    </dgm:pt>
    <dgm:pt modelId="{E0CC92A2-A03F-41EC-BD89-882B1C35AF9A}" type="pres">
      <dgm:prSet presAssocID="{40632A25-343C-413E-B13A-ED282FBEC010}" presName="descendantText" presStyleLbl="alignAcc1" presStyleIdx="0" presStyleCnt="3">
        <dgm:presLayoutVars>
          <dgm:bulletEnabled val="1"/>
        </dgm:presLayoutVars>
      </dgm:prSet>
      <dgm:spPr/>
    </dgm:pt>
    <dgm:pt modelId="{866EF275-6D1C-40E6-AE54-EF5CD3108233}" type="pres">
      <dgm:prSet presAssocID="{5931EC00-3EF2-4FC3-BEB7-1FBB710A3242}" presName="sp" presStyleCnt="0"/>
      <dgm:spPr/>
    </dgm:pt>
    <dgm:pt modelId="{7F5D16B1-E577-4300-AEA8-3EF274E2F300}" type="pres">
      <dgm:prSet presAssocID="{68BD5983-5346-425E-80D8-7FB4284C22AA}" presName="composite" presStyleCnt="0"/>
      <dgm:spPr/>
    </dgm:pt>
    <dgm:pt modelId="{B5849C2D-D065-4DBD-ADEF-7A1EB6C23A5C}" type="pres">
      <dgm:prSet presAssocID="{68BD5983-5346-425E-80D8-7FB4284C22AA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89F67C1B-0825-4666-AB39-3BE1CC60EBC3}" type="pres">
      <dgm:prSet presAssocID="{68BD5983-5346-425E-80D8-7FB4284C22AA}" presName="descendantText" presStyleLbl="alignAcc1" presStyleIdx="1" presStyleCnt="3" custLinFactNeighborY="2045">
        <dgm:presLayoutVars>
          <dgm:bulletEnabled val="1"/>
        </dgm:presLayoutVars>
      </dgm:prSet>
      <dgm:spPr/>
    </dgm:pt>
    <dgm:pt modelId="{82543E0C-01FB-4B08-BE99-34F8D08523B5}" type="pres">
      <dgm:prSet presAssocID="{A664CC5C-B603-4D19-A3D0-1F3BEFCC273A}" presName="sp" presStyleCnt="0"/>
      <dgm:spPr/>
    </dgm:pt>
    <dgm:pt modelId="{2E1A1408-3CB0-4CF1-8DBE-6FA509B670A0}" type="pres">
      <dgm:prSet presAssocID="{D660702F-BAE8-4403-8D9B-0227A256EB46}" presName="composite" presStyleCnt="0"/>
      <dgm:spPr/>
    </dgm:pt>
    <dgm:pt modelId="{36FA084A-6F83-4C11-AFA6-64285E6FE750}" type="pres">
      <dgm:prSet presAssocID="{D660702F-BAE8-4403-8D9B-0227A256EB46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6D99A6BD-753A-4EC2-B32C-B21FBB526EE6}" type="pres">
      <dgm:prSet presAssocID="{D660702F-BAE8-4403-8D9B-0227A256EB46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42A5350B-003E-4BCD-9BF0-513EB30D49AA}" srcId="{D660702F-BAE8-4403-8D9B-0227A256EB46}" destId="{28762FD6-9EB0-4B26-8152-C421219D680A}" srcOrd="0" destOrd="0" parTransId="{990788FC-D350-42A1-BAFA-9E73CF4360B6}" sibTransId="{B72EBAFA-D30D-452C-A9E4-6116E28F09DC}"/>
    <dgm:cxn modelId="{3AA29C20-2726-4983-B424-539B90FEF07A}" srcId="{BF69B1E7-EF8D-4F50-8468-D5DD44B6343C}" destId="{D660702F-BAE8-4403-8D9B-0227A256EB46}" srcOrd="2" destOrd="0" parTransId="{0108E282-0F85-4C17-A99C-4AF142DE9DB6}" sibTransId="{AD92753D-E4AC-4084-B83D-D3F5052C9E4C}"/>
    <dgm:cxn modelId="{4918362D-69F5-4E21-8FDF-ADCA60FCDD58}" srcId="{40632A25-343C-413E-B13A-ED282FBEC010}" destId="{E94BE834-28B8-4060-BED5-A6838B26EACD}" srcOrd="0" destOrd="0" parTransId="{DD5B0328-24AC-45B2-A4DD-F125956177B7}" sibTransId="{AC464E98-C097-46DF-8F3A-B38A09A4CFBB}"/>
    <dgm:cxn modelId="{2C73BA31-7305-4709-8425-E9790F2BA440}" type="presOf" srcId="{901750F8-96D2-4317-8E74-3D3F95EB2E75}" destId="{89F67C1B-0825-4666-AB39-3BE1CC60EBC3}" srcOrd="0" destOrd="0" presId="urn:microsoft.com/office/officeart/2005/8/layout/chevron2"/>
    <dgm:cxn modelId="{5CE50C3E-1AE8-49CB-B3C3-432A3BBB7EBD}" type="presOf" srcId="{BF69B1E7-EF8D-4F50-8468-D5DD44B6343C}" destId="{12F5125C-59A4-4EBA-9B48-601026F8B869}" srcOrd="0" destOrd="0" presId="urn:microsoft.com/office/officeart/2005/8/layout/chevron2"/>
    <dgm:cxn modelId="{3EA9A966-0A12-48B5-83E4-13CA77CDB4EA}" type="presOf" srcId="{68BD5983-5346-425E-80D8-7FB4284C22AA}" destId="{B5849C2D-D065-4DBD-ADEF-7A1EB6C23A5C}" srcOrd="0" destOrd="0" presId="urn:microsoft.com/office/officeart/2005/8/layout/chevron2"/>
    <dgm:cxn modelId="{864FF86C-9EE1-4240-A2CE-27754F404508}" type="presOf" srcId="{40632A25-343C-413E-B13A-ED282FBEC010}" destId="{4F424A10-4F7D-477D-A112-13A2AC17E02A}" srcOrd="0" destOrd="0" presId="urn:microsoft.com/office/officeart/2005/8/layout/chevron2"/>
    <dgm:cxn modelId="{09463B55-5BB4-4224-B7F3-FCBE59445B8F}" type="presOf" srcId="{D660702F-BAE8-4403-8D9B-0227A256EB46}" destId="{36FA084A-6F83-4C11-AFA6-64285E6FE750}" srcOrd="0" destOrd="0" presId="urn:microsoft.com/office/officeart/2005/8/layout/chevron2"/>
    <dgm:cxn modelId="{18539280-3957-451E-A9DE-DCC53ADBAC90}" srcId="{68BD5983-5346-425E-80D8-7FB4284C22AA}" destId="{901750F8-96D2-4317-8E74-3D3F95EB2E75}" srcOrd="0" destOrd="0" parTransId="{814E6CE5-5A24-4CCA-99BD-5EEB8CF440FA}" sibTransId="{A271B7E8-DF71-488D-A160-529ADBCA7562}"/>
    <dgm:cxn modelId="{57DF93B5-D7A2-4D21-B825-B13267C6704B}" type="presOf" srcId="{E94BE834-28B8-4060-BED5-A6838B26EACD}" destId="{E0CC92A2-A03F-41EC-BD89-882B1C35AF9A}" srcOrd="0" destOrd="0" presId="urn:microsoft.com/office/officeart/2005/8/layout/chevron2"/>
    <dgm:cxn modelId="{5A9C0DBA-A8B0-409D-939E-400E96DE7EDA}" srcId="{BF69B1E7-EF8D-4F50-8468-D5DD44B6343C}" destId="{40632A25-343C-413E-B13A-ED282FBEC010}" srcOrd="0" destOrd="0" parTransId="{A6552089-17A6-4CF7-9478-E0A3CE1FAC93}" sibTransId="{5931EC00-3EF2-4FC3-BEB7-1FBB710A3242}"/>
    <dgm:cxn modelId="{176229D0-127C-4FCB-A993-4487BE253DBD}" srcId="{BF69B1E7-EF8D-4F50-8468-D5DD44B6343C}" destId="{68BD5983-5346-425E-80D8-7FB4284C22AA}" srcOrd="1" destOrd="0" parTransId="{B44651FF-F3E3-4598-888F-F1EE55AD4A24}" sibTransId="{A664CC5C-B603-4D19-A3D0-1F3BEFCC273A}"/>
    <dgm:cxn modelId="{D48C5DD6-EF15-4681-8115-D969BF92791B}" type="presOf" srcId="{28762FD6-9EB0-4B26-8152-C421219D680A}" destId="{6D99A6BD-753A-4EC2-B32C-B21FBB526EE6}" srcOrd="0" destOrd="0" presId="urn:microsoft.com/office/officeart/2005/8/layout/chevron2"/>
    <dgm:cxn modelId="{1DAC6765-950D-482C-BCEE-661397D8303C}" type="presParOf" srcId="{12F5125C-59A4-4EBA-9B48-601026F8B869}" destId="{85C7F6CC-FAF3-4166-886C-C0B80B7079F3}" srcOrd="0" destOrd="0" presId="urn:microsoft.com/office/officeart/2005/8/layout/chevron2"/>
    <dgm:cxn modelId="{A8CC0236-F8C1-4119-B5B5-D276D5263FF0}" type="presParOf" srcId="{85C7F6CC-FAF3-4166-886C-C0B80B7079F3}" destId="{4F424A10-4F7D-477D-A112-13A2AC17E02A}" srcOrd="0" destOrd="0" presId="urn:microsoft.com/office/officeart/2005/8/layout/chevron2"/>
    <dgm:cxn modelId="{37A8239F-4B12-45BE-93D1-32C8F025EC59}" type="presParOf" srcId="{85C7F6CC-FAF3-4166-886C-C0B80B7079F3}" destId="{E0CC92A2-A03F-41EC-BD89-882B1C35AF9A}" srcOrd="1" destOrd="0" presId="urn:microsoft.com/office/officeart/2005/8/layout/chevron2"/>
    <dgm:cxn modelId="{039ABB7C-8416-40F8-8BB9-E7450C4A5893}" type="presParOf" srcId="{12F5125C-59A4-4EBA-9B48-601026F8B869}" destId="{866EF275-6D1C-40E6-AE54-EF5CD3108233}" srcOrd="1" destOrd="0" presId="urn:microsoft.com/office/officeart/2005/8/layout/chevron2"/>
    <dgm:cxn modelId="{98D5F626-6FA5-4092-8388-F615C4392AD8}" type="presParOf" srcId="{12F5125C-59A4-4EBA-9B48-601026F8B869}" destId="{7F5D16B1-E577-4300-AEA8-3EF274E2F300}" srcOrd="2" destOrd="0" presId="urn:microsoft.com/office/officeart/2005/8/layout/chevron2"/>
    <dgm:cxn modelId="{6F835BA0-17F7-4E20-B93A-4A51DE09A1DE}" type="presParOf" srcId="{7F5D16B1-E577-4300-AEA8-3EF274E2F300}" destId="{B5849C2D-D065-4DBD-ADEF-7A1EB6C23A5C}" srcOrd="0" destOrd="0" presId="urn:microsoft.com/office/officeart/2005/8/layout/chevron2"/>
    <dgm:cxn modelId="{26181DCF-919E-461F-9652-5BF8ED5CAD05}" type="presParOf" srcId="{7F5D16B1-E577-4300-AEA8-3EF274E2F300}" destId="{89F67C1B-0825-4666-AB39-3BE1CC60EBC3}" srcOrd="1" destOrd="0" presId="urn:microsoft.com/office/officeart/2005/8/layout/chevron2"/>
    <dgm:cxn modelId="{4911A416-346B-4932-A453-C27290159BAD}" type="presParOf" srcId="{12F5125C-59A4-4EBA-9B48-601026F8B869}" destId="{82543E0C-01FB-4B08-BE99-34F8D08523B5}" srcOrd="3" destOrd="0" presId="urn:microsoft.com/office/officeart/2005/8/layout/chevron2"/>
    <dgm:cxn modelId="{9C0A6D9F-3F02-47F9-ABA1-BEB4FBE82328}" type="presParOf" srcId="{12F5125C-59A4-4EBA-9B48-601026F8B869}" destId="{2E1A1408-3CB0-4CF1-8DBE-6FA509B670A0}" srcOrd="4" destOrd="0" presId="urn:microsoft.com/office/officeart/2005/8/layout/chevron2"/>
    <dgm:cxn modelId="{878DD90F-08A1-4307-8D54-C310EE6CAEDA}" type="presParOf" srcId="{2E1A1408-3CB0-4CF1-8DBE-6FA509B670A0}" destId="{36FA084A-6F83-4C11-AFA6-64285E6FE750}" srcOrd="0" destOrd="0" presId="urn:microsoft.com/office/officeart/2005/8/layout/chevron2"/>
    <dgm:cxn modelId="{73CA162D-2DD5-4DE0-AC27-1C46EBAB5A2F}" type="presParOf" srcId="{2E1A1408-3CB0-4CF1-8DBE-6FA509B670A0}" destId="{6D99A6BD-753A-4EC2-B32C-B21FBB526EE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89DB6E-02F6-43BF-88EF-86B764B3047B}" type="doc">
      <dgm:prSet loTypeId="urn:microsoft.com/office/officeart/2005/8/layout/cycle2" loCatId="cycle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17608008-3718-45E7-AAD4-BA346CF7E2FA}">
      <dgm:prSet phldrT="[Text]" custT="1"/>
      <dgm:spPr/>
      <dgm:t>
        <a:bodyPr/>
        <a:lstStyle/>
        <a:p>
          <a:r>
            <a:rPr lang="en-US" sz="1800" dirty="0"/>
            <a:t>1</a:t>
          </a:r>
        </a:p>
        <a:p>
          <a:r>
            <a:rPr lang="en-US" sz="2000" dirty="0"/>
            <a:t>Investors</a:t>
          </a:r>
        </a:p>
      </dgm:t>
    </dgm:pt>
    <dgm:pt modelId="{F58F69AB-9AE4-4DEF-B698-7C89CD07D731}" type="parTrans" cxnId="{4BC27DC7-2308-4362-89E1-25C30065FD2D}">
      <dgm:prSet/>
      <dgm:spPr/>
      <dgm:t>
        <a:bodyPr/>
        <a:lstStyle/>
        <a:p>
          <a:endParaRPr lang="en-US"/>
        </a:p>
      </dgm:t>
    </dgm:pt>
    <dgm:pt modelId="{415AE696-F442-4131-B85D-298AC858E9AB}" type="sibTrans" cxnId="{4BC27DC7-2308-4362-89E1-25C30065FD2D}">
      <dgm:prSet/>
      <dgm:spPr/>
      <dgm:t>
        <a:bodyPr/>
        <a:lstStyle/>
        <a:p>
          <a:endParaRPr lang="en-US"/>
        </a:p>
      </dgm:t>
    </dgm:pt>
    <dgm:pt modelId="{EC3CABA0-E450-495A-A19C-28A167E33259}">
      <dgm:prSet phldrT="[Text]" custT="1"/>
      <dgm:spPr/>
      <dgm:t>
        <a:bodyPr/>
        <a:lstStyle/>
        <a:p>
          <a:r>
            <a:rPr lang="en-US" sz="2000" dirty="0"/>
            <a:t>2</a:t>
          </a:r>
        </a:p>
        <a:p>
          <a:r>
            <a:rPr lang="en-US" sz="2000" dirty="0"/>
            <a:t>Statutory Capital / Registration</a:t>
          </a:r>
        </a:p>
      </dgm:t>
    </dgm:pt>
    <dgm:pt modelId="{06EC9499-535B-42FC-80E5-9C4AB92C27DF}" type="parTrans" cxnId="{0880E7AA-1897-45B4-9F64-A99E9DB56A81}">
      <dgm:prSet/>
      <dgm:spPr/>
      <dgm:t>
        <a:bodyPr/>
        <a:lstStyle/>
        <a:p>
          <a:endParaRPr lang="en-US"/>
        </a:p>
      </dgm:t>
    </dgm:pt>
    <dgm:pt modelId="{EC269437-1E05-4058-B9C6-BD1CB1894EC9}" type="sibTrans" cxnId="{0880E7AA-1897-45B4-9F64-A99E9DB56A81}">
      <dgm:prSet/>
      <dgm:spPr>
        <a:solidFill>
          <a:schemeClr val="accent1"/>
        </a:solidFill>
      </dgm:spPr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A4A08E3B-6BA3-4ACA-B88E-5E4E2ABFEEAD}">
      <dgm:prSet phldrT="[Text]" custT="1"/>
      <dgm:spPr/>
      <dgm:t>
        <a:bodyPr/>
        <a:lstStyle/>
        <a:p>
          <a:r>
            <a:rPr lang="en-US" sz="1800" dirty="0"/>
            <a:t>3</a:t>
          </a:r>
        </a:p>
        <a:p>
          <a:r>
            <a:rPr lang="en-US" sz="1800" b="1" dirty="0"/>
            <a:t>Board of Directors</a:t>
          </a:r>
        </a:p>
      </dgm:t>
    </dgm:pt>
    <dgm:pt modelId="{ED43557C-7FD6-4110-A8F2-A48F2A682D75}" type="parTrans" cxnId="{183EE196-9CCE-4833-BA7C-817770F4B72E}">
      <dgm:prSet/>
      <dgm:spPr/>
      <dgm:t>
        <a:bodyPr/>
        <a:lstStyle/>
        <a:p>
          <a:endParaRPr lang="en-US"/>
        </a:p>
      </dgm:t>
    </dgm:pt>
    <dgm:pt modelId="{2E0899E1-4358-453F-8159-20C9102A8DE2}" type="sibTrans" cxnId="{183EE196-9CCE-4833-BA7C-817770F4B72E}">
      <dgm:prSet/>
      <dgm:spPr/>
      <dgm:t>
        <a:bodyPr/>
        <a:lstStyle/>
        <a:p>
          <a:endParaRPr lang="en-US"/>
        </a:p>
      </dgm:t>
    </dgm:pt>
    <dgm:pt modelId="{F37B054D-AADC-4740-AF4E-8B24D244933E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2000" dirty="0"/>
            <a:t>4</a:t>
          </a:r>
        </a:p>
        <a:p>
          <a:r>
            <a:rPr lang="en-US" sz="2000" b="1" dirty="0"/>
            <a:t>Shariah Advisory Board</a:t>
          </a:r>
        </a:p>
      </dgm:t>
    </dgm:pt>
    <dgm:pt modelId="{F6E08790-0771-4F44-90AE-31387E90AAD7}" type="parTrans" cxnId="{6DB27766-838E-4563-9984-00FBC98D7599}">
      <dgm:prSet/>
      <dgm:spPr/>
      <dgm:t>
        <a:bodyPr/>
        <a:lstStyle/>
        <a:p>
          <a:endParaRPr lang="en-US"/>
        </a:p>
      </dgm:t>
    </dgm:pt>
    <dgm:pt modelId="{5CA74AD8-FAF0-400E-8370-D42219622213}" type="sibTrans" cxnId="{6DB27766-838E-4563-9984-00FBC98D7599}">
      <dgm:prSet/>
      <dgm:spPr/>
      <dgm:t>
        <a:bodyPr/>
        <a:lstStyle/>
        <a:p>
          <a:endParaRPr lang="en-US"/>
        </a:p>
      </dgm:t>
    </dgm:pt>
    <dgm:pt modelId="{E20ACE5B-F609-4382-B6BF-757651AD91C7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2000" dirty="0"/>
            <a:t>5</a:t>
          </a:r>
        </a:p>
        <a:p>
          <a:r>
            <a:rPr lang="en-US" sz="2000" b="1" dirty="0"/>
            <a:t>AUDITORS</a:t>
          </a:r>
        </a:p>
      </dgm:t>
    </dgm:pt>
    <dgm:pt modelId="{44EB5AF5-F732-450B-B3F8-D24A3FFDB9FC}" type="parTrans" cxnId="{DD303900-9428-4422-935D-C6A1F36DFA73}">
      <dgm:prSet/>
      <dgm:spPr/>
      <dgm:t>
        <a:bodyPr/>
        <a:lstStyle/>
        <a:p>
          <a:endParaRPr lang="en-US"/>
        </a:p>
      </dgm:t>
    </dgm:pt>
    <dgm:pt modelId="{0EE5FF59-7ABC-4BB7-920E-E6B65BF194FF}" type="sibTrans" cxnId="{DD303900-9428-4422-935D-C6A1F36DFA73}">
      <dgm:prSet/>
      <dgm:spPr/>
      <dgm:t>
        <a:bodyPr/>
        <a:lstStyle/>
        <a:p>
          <a:endParaRPr lang="en-US"/>
        </a:p>
      </dgm:t>
    </dgm:pt>
    <dgm:pt modelId="{E0236F4E-405F-4CD3-875E-13AE9F4F46B7}" type="pres">
      <dgm:prSet presAssocID="{4C89DB6E-02F6-43BF-88EF-86B764B3047B}" presName="cycle" presStyleCnt="0">
        <dgm:presLayoutVars>
          <dgm:dir/>
          <dgm:resizeHandles val="exact"/>
        </dgm:presLayoutVars>
      </dgm:prSet>
      <dgm:spPr/>
    </dgm:pt>
    <dgm:pt modelId="{1CAE6354-E675-427B-AF1B-654473C0EEA6}" type="pres">
      <dgm:prSet presAssocID="{17608008-3718-45E7-AAD4-BA346CF7E2FA}" presName="node" presStyleLbl="node1" presStyleIdx="0" presStyleCnt="5" custRadScaleRad="106025" custRadScaleInc="92339">
        <dgm:presLayoutVars>
          <dgm:bulletEnabled val="1"/>
        </dgm:presLayoutVars>
      </dgm:prSet>
      <dgm:spPr/>
    </dgm:pt>
    <dgm:pt modelId="{FAE2C7F3-0998-4713-809E-EF717C44C6F9}" type="pres">
      <dgm:prSet presAssocID="{415AE696-F442-4131-B85D-298AC858E9AB}" presName="sibTrans" presStyleLbl="sibTrans2D1" presStyleIdx="0" presStyleCnt="5" custScaleX="262109" custLinFactNeighborX="54112" custLinFactNeighborY="-53497"/>
      <dgm:spPr/>
    </dgm:pt>
    <dgm:pt modelId="{7EB82768-9A56-4CB0-9CD7-626B3C470385}" type="pres">
      <dgm:prSet presAssocID="{415AE696-F442-4131-B85D-298AC858E9AB}" presName="connectorText" presStyleLbl="sibTrans2D1" presStyleIdx="0" presStyleCnt="5"/>
      <dgm:spPr/>
    </dgm:pt>
    <dgm:pt modelId="{EAA07314-9B07-4DA7-AF9A-7F83C154668D}" type="pres">
      <dgm:prSet presAssocID="{EC3CABA0-E450-495A-A19C-28A167E33259}" presName="node" presStyleLbl="node1" presStyleIdx="1" presStyleCnt="5" custScaleX="164452" custRadScaleRad="194398" custRadScaleInc="14569">
        <dgm:presLayoutVars>
          <dgm:bulletEnabled val="1"/>
        </dgm:presLayoutVars>
      </dgm:prSet>
      <dgm:spPr/>
    </dgm:pt>
    <dgm:pt modelId="{6AD0AAAB-92C1-413A-BEC1-90999871F58C}" type="pres">
      <dgm:prSet presAssocID="{EC269437-1E05-4058-B9C6-BD1CB1894EC9}" presName="sibTrans" presStyleLbl="sibTrans2D1" presStyleIdx="1" presStyleCnt="5" custScaleX="181398" custLinFactX="143301" custLinFactNeighborX="200000" custLinFactNeighborY="-27201"/>
      <dgm:spPr/>
    </dgm:pt>
    <dgm:pt modelId="{A96EC58C-9B27-4647-8478-E534814E1132}" type="pres">
      <dgm:prSet presAssocID="{EC269437-1E05-4058-B9C6-BD1CB1894EC9}" presName="connectorText" presStyleLbl="sibTrans2D1" presStyleIdx="1" presStyleCnt="5"/>
      <dgm:spPr/>
    </dgm:pt>
    <dgm:pt modelId="{75B56229-6955-4C17-8229-292BE953AEA4}" type="pres">
      <dgm:prSet presAssocID="{A4A08E3B-6BA3-4ACA-B88E-5E4E2ABFEEAD}" presName="node" presStyleLbl="node1" presStyleIdx="2" presStyleCnt="5" custRadScaleRad="115377" custRadScaleInc="-67816">
        <dgm:presLayoutVars>
          <dgm:bulletEnabled val="1"/>
        </dgm:presLayoutVars>
      </dgm:prSet>
      <dgm:spPr/>
    </dgm:pt>
    <dgm:pt modelId="{CECA4354-AD23-46B1-A30C-9D9183F61886}" type="pres">
      <dgm:prSet presAssocID="{2E0899E1-4358-453F-8159-20C9102A8DE2}" presName="sibTrans" presStyleLbl="sibTrans2D1" presStyleIdx="2" presStyleCnt="5"/>
      <dgm:spPr/>
    </dgm:pt>
    <dgm:pt modelId="{392CCE62-9A03-4EB7-805A-18B3DB8E2AEE}" type="pres">
      <dgm:prSet presAssocID="{2E0899E1-4358-453F-8159-20C9102A8DE2}" presName="connectorText" presStyleLbl="sibTrans2D1" presStyleIdx="2" presStyleCnt="5"/>
      <dgm:spPr/>
    </dgm:pt>
    <dgm:pt modelId="{1C2DAA61-09D2-4CD2-B291-A307B04FD88D}" type="pres">
      <dgm:prSet presAssocID="{F37B054D-AADC-4740-AF4E-8B24D244933E}" presName="node" presStyleLbl="node1" presStyleIdx="3" presStyleCnt="5" custRadScaleRad="85556" custRadScaleInc="-16444">
        <dgm:presLayoutVars>
          <dgm:bulletEnabled val="1"/>
        </dgm:presLayoutVars>
      </dgm:prSet>
      <dgm:spPr/>
    </dgm:pt>
    <dgm:pt modelId="{8CBAB5B8-A961-47E0-B554-9ECA8E2E9424}" type="pres">
      <dgm:prSet presAssocID="{5CA74AD8-FAF0-400E-8370-D42219622213}" presName="sibTrans" presStyleLbl="sibTrans2D1" presStyleIdx="3" presStyleCnt="5" custScaleX="267365" custLinFactX="-79195" custLinFactNeighborX="-100000" custLinFactNeighborY="27083"/>
      <dgm:spPr/>
    </dgm:pt>
    <dgm:pt modelId="{A5CD88CC-E095-4875-AC9D-A411A9F03195}" type="pres">
      <dgm:prSet presAssocID="{5CA74AD8-FAF0-400E-8370-D42219622213}" presName="connectorText" presStyleLbl="sibTrans2D1" presStyleIdx="3" presStyleCnt="5"/>
      <dgm:spPr/>
    </dgm:pt>
    <dgm:pt modelId="{171477C2-BFF2-425C-B8E2-0DDDAFD7C487}" type="pres">
      <dgm:prSet presAssocID="{E20ACE5B-F609-4382-B6BF-757651AD91C7}" presName="node" presStyleLbl="node1" presStyleIdx="4" presStyleCnt="5" custRadScaleRad="102557" custRadScaleInc="-25278">
        <dgm:presLayoutVars>
          <dgm:bulletEnabled val="1"/>
        </dgm:presLayoutVars>
      </dgm:prSet>
      <dgm:spPr/>
    </dgm:pt>
    <dgm:pt modelId="{75FAB50F-89B8-4CC2-A336-A842B79CD1F6}" type="pres">
      <dgm:prSet presAssocID="{0EE5FF59-7ABC-4BB7-920E-E6B65BF194FF}" presName="sibTrans" presStyleLbl="sibTrans2D1" presStyleIdx="4" presStyleCnt="5" custLinFactX="-51713" custLinFactNeighborX="-100000" custLinFactNeighborY="-55533"/>
      <dgm:spPr/>
    </dgm:pt>
    <dgm:pt modelId="{0C1461C8-0C65-4A7C-ACC5-C1441FE2A8A6}" type="pres">
      <dgm:prSet presAssocID="{0EE5FF59-7ABC-4BB7-920E-E6B65BF194FF}" presName="connectorText" presStyleLbl="sibTrans2D1" presStyleIdx="4" presStyleCnt="5"/>
      <dgm:spPr/>
    </dgm:pt>
  </dgm:ptLst>
  <dgm:cxnLst>
    <dgm:cxn modelId="{DD303900-9428-4422-935D-C6A1F36DFA73}" srcId="{4C89DB6E-02F6-43BF-88EF-86B764B3047B}" destId="{E20ACE5B-F609-4382-B6BF-757651AD91C7}" srcOrd="4" destOrd="0" parTransId="{44EB5AF5-F732-450B-B3F8-D24A3FFDB9FC}" sibTransId="{0EE5FF59-7ABC-4BB7-920E-E6B65BF194FF}"/>
    <dgm:cxn modelId="{EBD7EE03-44D4-4401-8760-F87D5C6B583B}" type="presOf" srcId="{F37B054D-AADC-4740-AF4E-8B24D244933E}" destId="{1C2DAA61-09D2-4CD2-B291-A307B04FD88D}" srcOrd="0" destOrd="0" presId="urn:microsoft.com/office/officeart/2005/8/layout/cycle2"/>
    <dgm:cxn modelId="{03CBFD0A-8C90-492C-BC33-A725B6834DE6}" type="presOf" srcId="{0EE5FF59-7ABC-4BB7-920E-E6B65BF194FF}" destId="{75FAB50F-89B8-4CC2-A336-A842B79CD1F6}" srcOrd="0" destOrd="0" presId="urn:microsoft.com/office/officeart/2005/8/layout/cycle2"/>
    <dgm:cxn modelId="{AF01DF0C-44D3-4F13-87C0-3334E6FE4285}" type="presOf" srcId="{EC269437-1E05-4058-B9C6-BD1CB1894EC9}" destId="{6AD0AAAB-92C1-413A-BEC1-90999871F58C}" srcOrd="0" destOrd="0" presId="urn:microsoft.com/office/officeart/2005/8/layout/cycle2"/>
    <dgm:cxn modelId="{1B5D4928-04B0-4F50-8FCE-F928873B7CD5}" type="presOf" srcId="{415AE696-F442-4131-B85D-298AC858E9AB}" destId="{7EB82768-9A56-4CB0-9CD7-626B3C470385}" srcOrd="1" destOrd="0" presId="urn:microsoft.com/office/officeart/2005/8/layout/cycle2"/>
    <dgm:cxn modelId="{F5240E38-0CFC-410B-94C2-2E76BAC33375}" type="presOf" srcId="{5CA74AD8-FAF0-400E-8370-D42219622213}" destId="{A5CD88CC-E095-4875-AC9D-A411A9F03195}" srcOrd="1" destOrd="0" presId="urn:microsoft.com/office/officeart/2005/8/layout/cycle2"/>
    <dgm:cxn modelId="{EE8D7266-1FBC-4096-9C0A-DE6AD1BFA38A}" type="presOf" srcId="{17608008-3718-45E7-AAD4-BA346CF7E2FA}" destId="{1CAE6354-E675-427B-AF1B-654473C0EEA6}" srcOrd="0" destOrd="0" presId="urn:microsoft.com/office/officeart/2005/8/layout/cycle2"/>
    <dgm:cxn modelId="{6DB27766-838E-4563-9984-00FBC98D7599}" srcId="{4C89DB6E-02F6-43BF-88EF-86B764B3047B}" destId="{F37B054D-AADC-4740-AF4E-8B24D244933E}" srcOrd="3" destOrd="0" parTransId="{F6E08790-0771-4F44-90AE-31387E90AAD7}" sibTransId="{5CA74AD8-FAF0-400E-8370-D42219622213}"/>
    <dgm:cxn modelId="{455BE64D-E776-4C07-A9E1-B0EDB4288A04}" type="presOf" srcId="{415AE696-F442-4131-B85D-298AC858E9AB}" destId="{FAE2C7F3-0998-4713-809E-EF717C44C6F9}" srcOrd="0" destOrd="0" presId="urn:microsoft.com/office/officeart/2005/8/layout/cycle2"/>
    <dgm:cxn modelId="{1F339E4E-B760-4267-ABEA-EC38A2BAF2B8}" type="presOf" srcId="{5CA74AD8-FAF0-400E-8370-D42219622213}" destId="{8CBAB5B8-A961-47E0-B554-9ECA8E2E9424}" srcOrd="0" destOrd="0" presId="urn:microsoft.com/office/officeart/2005/8/layout/cycle2"/>
    <dgm:cxn modelId="{26E74B51-648B-46BF-AA97-6E898DF6DC5D}" type="presOf" srcId="{A4A08E3B-6BA3-4ACA-B88E-5E4E2ABFEEAD}" destId="{75B56229-6955-4C17-8229-292BE953AEA4}" srcOrd="0" destOrd="0" presId="urn:microsoft.com/office/officeart/2005/8/layout/cycle2"/>
    <dgm:cxn modelId="{CBD1E051-2124-43EB-9509-2C7CB9B1921E}" type="presOf" srcId="{2E0899E1-4358-453F-8159-20C9102A8DE2}" destId="{CECA4354-AD23-46B1-A30C-9D9183F61886}" srcOrd="0" destOrd="0" presId="urn:microsoft.com/office/officeart/2005/8/layout/cycle2"/>
    <dgm:cxn modelId="{074BCB59-710B-48F6-ADD1-D295D0E8E73E}" type="presOf" srcId="{EC269437-1E05-4058-B9C6-BD1CB1894EC9}" destId="{A96EC58C-9B27-4647-8478-E534814E1132}" srcOrd="1" destOrd="0" presId="urn:microsoft.com/office/officeart/2005/8/layout/cycle2"/>
    <dgm:cxn modelId="{183EE196-9CCE-4833-BA7C-817770F4B72E}" srcId="{4C89DB6E-02F6-43BF-88EF-86B764B3047B}" destId="{A4A08E3B-6BA3-4ACA-B88E-5E4E2ABFEEAD}" srcOrd="2" destOrd="0" parTransId="{ED43557C-7FD6-4110-A8F2-A48F2A682D75}" sibTransId="{2E0899E1-4358-453F-8159-20C9102A8DE2}"/>
    <dgm:cxn modelId="{5DF7B49A-EC38-42EE-84C6-4E6CB539E82A}" type="presOf" srcId="{E20ACE5B-F609-4382-B6BF-757651AD91C7}" destId="{171477C2-BFF2-425C-B8E2-0DDDAFD7C487}" srcOrd="0" destOrd="0" presId="urn:microsoft.com/office/officeart/2005/8/layout/cycle2"/>
    <dgm:cxn modelId="{0880E7AA-1897-45B4-9F64-A99E9DB56A81}" srcId="{4C89DB6E-02F6-43BF-88EF-86B764B3047B}" destId="{EC3CABA0-E450-495A-A19C-28A167E33259}" srcOrd="1" destOrd="0" parTransId="{06EC9499-535B-42FC-80E5-9C4AB92C27DF}" sibTransId="{EC269437-1E05-4058-B9C6-BD1CB1894EC9}"/>
    <dgm:cxn modelId="{085023B6-838A-45AD-8690-D164C3329F46}" type="presOf" srcId="{2E0899E1-4358-453F-8159-20C9102A8DE2}" destId="{392CCE62-9A03-4EB7-805A-18B3DB8E2AEE}" srcOrd="1" destOrd="0" presId="urn:microsoft.com/office/officeart/2005/8/layout/cycle2"/>
    <dgm:cxn modelId="{4BC27DC7-2308-4362-89E1-25C30065FD2D}" srcId="{4C89DB6E-02F6-43BF-88EF-86B764B3047B}" destId="{17608008-3718-45E7-AAD4-BA346CF7E2FA}" srcOrd="0" destOrd="0" parTransId="{F58F69AB-9AE4-4DEF-B698-7C89CD07D731}" sibTransId="{415AE696-F442-4131-B85D-298AC858E9AB}"/>
    <dgm:cxn modelId="{3DE14BC9-C8B4-40F8-9004-391759957C02}" type="presOf" srcId="{EC3CABA0-E450-495A-A19C-28A167E33259}" destId="{EAA07314-9B07-4DA7-AF9A-7F83C154668D}" srcOrd="0" destOrd="0" presId="urn:microsoft.com/office/officeart/2005/8/layout/cycle2"/>
    <dgm:cxn modelId="{FC80BAD6-1F4E-40F7-A3B8-94732CEC0450}" type="presOf" srcId="{0EE5FF59-7ABC-4BB7-920E-E6B65BF194FF}" destId="{0C1461C8-0C65-4A7C-ACC5-C1441FE2A8A6}" srcOrd="1" destOrd="0" presId="urn:microsoft.com/office/officeart/2005/8/layout/cycle2"/>
    <dgm:cxn modelId="{C2C4E4E3-ACA8-4CA7-B0D8-49CC7C653545}" type="presOf" srcId="{4C89DB6E-02F6-43BF-88EF-86B764B3047B}" destId="{E0236F4E-405F-4CD3-875E-13AE9F4F46B7}" srcOrd="0" destOrd="0" presId="urn:microsoft.com/office/officeart/2005/8/layout/cycle2"/>
    <dgm:cxn modelId="{85B49EC9-56A2-433E-A8C9-1BDC508C3DB3}" type="presParOf" srcId="{E0236F4E-405F-4CD3-875E-13AE9F4F46B7}" destId="{1CAE6354-E675-427B-AF1B-654473C0EEA6}" srcOrd="0" destOrd="0" presId="urn:microsoft.com/office/officeart/2005/8/layout/cycle2"/>
    <dgm:cxn modelId="{D4201BA9-2664-4ED1-9EEB-C3261C840187}" type="presParOf" srcId="{E0236F4E-405F-4CD3-875E-13AE9F4F46B7}" destId="{FAE2C7F3-0998-4713-809E-EF717C44C6F9}" srcOrd="1" destOrd="0" presId="urn:microsoft.com/office/officeart/2005/8/layout/cycle2"/>
    <dgm:cxn modelId="{6E83382C-F35B-4526-9AF7-704569EA949D}" type="presParOf" srcId="{FAE2C7F3-0998-4713-809E-EF717C44C6F9}" destId="{7EB82768-9A56-4CB0-9CD7-626B3C470385}" srcOrd="0" destOrd="0" presId="urn:microsoft.com/office/officeart/2005/8/layout/cycle2"/>
    <dgm:cxn modelId="{56E62EE9-8219-48E2-B70D-9ABCE79EF919}" type="presParOf" srcId="{E0236F4E-405F-4CD3-875E-13AE9F4F46B7}" destId="{EAA07314-9B07-4DA7-AF9A-7F83C154668D}" srcOrd="2" destOrd="0" presId="urn:microsoft.com/office/officeart/2005/8/layout/cycle2"/>
    <dgm:cxn modelId="{DD0AD317-C611-49FD-9039-CC5A48F27297}" type="presParOf" srcId="{E0236F4E-405F-4CD3-875E-13AE9F4F46B7}" destId="{6AD0AAAB-92C1-413A-BEC1-90999871F58C}" srcOrd="3" destOrd="0" presId="urn:microsoft.com/office/officeart/2005/8/layout/cycle2"/>
    <dgm:cxn modelId="{C3A8A7D4-DDE9-48B1-9C35-C1AA787E51B9}" type="presParOf" srcId="{6AD0AAAB-92C1-413A-BEC1-90999871F58C}" destId="{A96EC58C-9B27-4647-8478-E534814E1132}" srcOrd="0" destOrd="0" presId="urn:microsoft.com/office/officeart/2005/8/layout/cycle2"/>
    <dgm:cxn modelId="{C8AA3252-0CA8-4B69-A3C5-E3ABD7748CF7}" type="presParOf" srcId="{E0236F4E-405F-4CD3-875E-13AE9F4F46B7}" destId="{75B56229-6955-4C17-8229-292BE953AEA4}" srcOrd="4" destOrd="0" presId="urn:microsoft.com/office/officeart/2005/8/layout/cycle2"/>
    <dgm:cxn modelId="{3C56E30F-55FA-4629-AECD-A8D01634BDD9}" type="presParOf" srcId="{E0236F4E-405F-4CD3-875E-13AE9F4F46B7}" destId="{CECA4354-AD23-46B1-A30C-9D9183F61886}" srcOrd="5" destOrd="0" presId="urn:microsoft.com/office/officeart/2005/8/layout/cycle2"/>
    <dgm:cxn modelId="{C721A089-28C4-4F87-9D95-76D3B7FB691F}" type="presParOf" srcId="{CECA4354-AD23-46B1-A30C-9D9183F61886}" destId="{392CCE62-9A03-4EB7-805A-18B3DB8E2AEE}" srcOrd="0" destOrd="0" presId="urn:microsoft.com/office/officeart/2005/8/layout/cycle2"/>
    <dgm:cxn modelId="{F4D15A8A-96A5-4031-BD8D-EEE561235BBC}" type="presParOf" srcId="{E0236F4E-405F-4CD3-875E-13AE9F4F46B7}" destId="{1C2DAA61-09D2-4CD2-B291-A307B04FD88D}" srcOrd="6" destOrd="0" presId="urn:microsoft.com/office/officeart/2005/8/layout/cycle2"/>
    <dgm:cxn modelId="{6BC9D6D4-600E-4B8D-96B4-BA66E3A08915}" type="presParOf" srcId="{E0236F4E-405F-4CD3-875E-13AE9F4F46B7}" destId="{8CBAB5B8-A961-47E0-B554-9ECA8E2E9424}" srcOrd="7" destOrd="0" presId="urn:microsoft.com/office/officeart/2005/8/layout/cycle2"/>
    <dgm:cxn modelId="{606D9401-1606-40AD-84A8-975203799B83}" type="presParOf" srcId="{8CBAB5B8-A961-47E0-B554-9ECA8E2E9424}" destId="{A5CD88CC-E095-4875-AC9D-A411A9F03195}" srcOrd="0" destOrd="0" presId="urn:microsoft.com/office/officeart/2005/8/layout/cycle2"/>
    <dgm:cxn modelId="{BBB61E11-628F-42FD-864E-273420347391}" type="presParOf" srcId="{E0236F4E-405F-4CD3-875E-13AE9F4F46B7}" destId="{171477C2-BFF2-425C-B8E2-0DDDAFD7C487}" srcOrd="8" destOrd="0" presId="urn:microsoft.com/office/officeart/2005/8/layout/cycle2"/>
    <dgm:cxn modelId="{057824DB-55DD-47DA-BE1B-3B7571A57C31}" type="presParOf" srcId="{E0236F4E-405F-4CD3-875E-13AE9F4F46B7}" destId="{75FAB50F-89B8-4CC2-A336-A842B79CD1F6}" srcOrd="9" destOrd="0" presId="urn:microsoft.com/office/officeart/2005/8/layout/cycle2"/>
    <dgm:cxn modelId="{819A2541-4931-4D73-8D99-8BA6BF92ED00}" type="presParOf" srcId="{75FAB50F-89B8-4CC2-A336-A842B79CD1F6}" destId="{0C1461C8-0C65-4A7C-ACC5-C1441FE2A8A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424A10-4F7D-477D-A112-13A2AC17E02A}">
      <dsp:nvSpPr>
        <dsp:cNvPr id="0" name=""/>
        <dsp:cNvSpPr/>
      </dsp:nvSpPr>
      <dsp:spPr>
        <a:xfrm rot="5400000">
          <a:off x="-245635" y="245635"/>
          <a:ext cx="1637567" cy="1146297"/>
        </a:xfrm>
        <a:prstGeom prst="chevron">
          <a:avLst/>
        </a:prstGeom>
        <a:solidFill>
          <a:schemeClr val="accent3"/>
        </a:solidFill>
        <a:ln w="19050" cap="rnd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Option 1</a:t>
          </a:r>
        </a:p>
      </dsp:txBody>
      <dsp:txXfrm rot="-5400000">
        <a:off x="1" y="573149"/>
        <a:ext cx="1146297" cy="491270"/>
      </dsp:txXfrm>
    </dsp:sp>
    <dsp:sp modelId="{E0CC92A2-A03F-41EC-BD89-882B1C35AF9A}">
      <dsp:nvSpPr>
        <dsp:cNvPr id="0" name=""/>
        <dsp:cNvSpPr/>
      </dsp:nvSpPr>
      <dsp:spPr>
        <a:xfrm rot="5400000">
          <a:off x="2205496" y="-1058751"/>
          <a:ext cx="1064418" cy="3182816"/>
        </a:xfrm>
        <a:prstGeom prst="round2SameRect">
          <a:avLst/>
        </a:prstGeom>
        <a:solidFill>
          <a:schemeClr val="accent3"/>
        </a:solidFill>
        <a:ln w="19050" cap="rnd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 err="1"/>
            <a:t>Mudharabah</a:t>
          </a:r>
          <a:endParaRPr lang="en-US" sz="2700" kern="1200" dirty="0"/>
        </a:p>
      </dsp:txBody>
      <dsp:txXfrm rot="-5400000">
        <a:off x="1146298" y="52408"/>
        <a:ext cx="3130855" cy="960496"/>
      </dsp:txXfrm>
    </dsp:sp>
    <dsp:sp modelId="{B5849C2D-D065-4DBD-ADEF-7A1EB6C23A5C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gradFill rotWithShape="1">
          <a:gsLst>
            <a:gs pos="0">
              <a:schemeClr val="accent6">
                <a:tint val="65000"/>
                <a:lumMod val="110000"/>
              </a:schemeClr>
            </a:gs>
            <a:gs pos="88000">
              <a:schemeClr val="accent6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6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Option 2</a:t>
          </a:r>
        </a:p>
      </dsp:txBody>
      <dsp:txXfrm rot="-5400000">
        <a:off x="1" y="2017346"/>
        <a:ext cx="1146297" cy="491270"/>
      </dsp:txXfrm>
    </dsp:sp>
    <dsp:sp modelId="{89F67C1B-0825-4666-AB39-3BE1CC60EBC3}">
      <dsp:nvSpPr>
        <dsp:cNvPr id="0" name=""/>
        <dsp:cNvSpPr/>
      </dsp:nvSpPr>
      <dsp:spPr>
        <a:xfrm rot="5400000">
          <a:off x="2205496" y="406766"/>
          <a:ext cx="1064418" cy="3182816"/>
        </a:xfrm>
        <a:prstGeom prst="round2SameRect">
          <a:avLst/>
        </a:prstGeom>
        <a:gradFill rotWithShape="1">
          <a:gsLst>
            <a:gs pos="0">
              <a:schemeClr val="accent6">
                <a:tint val="65000"/>
                <a:lumMod val="110000"/>
              </a:schemeClr>
            </a:gs>
            <a:gs pos="88000">
              <a:schemeClr val="accent6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6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 err="1"/>
            <a:t>Wakalah</a:t>
          </a:r>
          <a:endParaRPr lang="en-US" sz="2700" kern="1200" dirty="0"/>
        </a:p>
      </dsp:txBody>
      <dsp:txXfrm rot="-5400000">
        <a:off x="1146298" y="1517926"/>
        <a:ext cx="3130855" cy="960496"/>
      </dsp:txXfrm>
    </dsp:sp>
    <dsp:sp modelId="{36FA084A-6F83-4C11-AFA6-64285E6FE750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solidFill>
          <a:schemeClr val="dk1"/>
        </a:solidFill>
        <a:ln w="25400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Option 3</a:t>
          </a:r>
        </a:p>
      </dsp:txBody>
      <dsp:txXfrm rot="-5400000">
        <a:off x="1" y="3461096"/>
        <a:ext cx="1146297" cy="491270"/>
      </dsp:txXfrm>
    </dsp:sp>
    <dsp:sp modelId="{6D99A6BD-753A-4EC2-B32C-B21FBB526EE6}">
      <dsp:nvSpPr>
        <dsp:cNvPr id="0" name=""/>
        <dsp:cNvSpPr/>
      </dsp:nvSpPr>
      <dsp:spPr>
        <a:xfrm rot="5400000">
          <a:off x="2205496" y="1828748"/>
          <a:ext cx="1064418" cy="3182816"/>
        </a:xfrm>
        <a:prstGeom prst="round2SameRect">
          <a:avLst/>
        </a:prstGeom>
        <a:gradFill rotWithShape="1">
          <a:gsLst>
            <a:gs pos="0">
              <a:schemeClr val="accent5">
                <a:tint val="65000"/>
                <a:lumMod val="110000"/>
              </a:schemeClr>
            </a:gs>
            <a:gs pos="88000">
              <a:schemeClr val="accent5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5"/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 err="1"/>
            <a:t>Mudharabah</a:t>
          </a:r>
          <a:r>
            <a:rPr lang="en-US" sz="2700" kern="1200" dirty="0"/>
            <a:t> + al-</a:t>
          </a:r>
          <a:r>
            <a:rPr lang="en-US" sz="2700" kern="1200" dirty="0" err="1"/>
            <a:t>Wakalah</a:t>
          </a:r>
          <a:r>
            <a:rPr lang="en-US" sz="2700" kern="1200" dirty="0"/>
            <a:t> (hybrid)</a:t>
          </a:r>
        </a:p>
      </dsp:txBody>
      <dsp:txXfrm rot="-5400000">
        <a:off x="1146298" y="2939908"/>
        <a:ext cx="3130855" cy="9604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AE6354-E675-427B-AF1B-654473C0EEA6}">
      <dsp:nvSpPr>
        <dsp:cNvPr id="0" name=""/>
        <dsp:cNvSpPr/>
      </dsp:nvSpPr>
      <dsp:spPr>
        <a:xfrm>
          <a:off x="4916162" y="219128"/>
          <a:ext cx="1512212" cy="151221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1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Investors</a:t>
          </a:r>
        </a:p>
      </dsp:txBody>
      <dsp:txXfrm>
        <a:off x="5137620" y="440586"/>
        <a:ext cx="1069296" cy="1069296"/>
      </dsp:txXfrm>
    </dsp:sp>
    <dsp:sp modelId="{FAE2C7F3-0998-4713-809E-EF717C44C6F9}">
      <dsp:nvSpPr>
        <dsp:cNvPr id="0" name=""/>
        <dsp:cNvSpPr/>
      </dsp:nvSpPr>
      <dsp:spPr>
        <a:xfrm rot="1151273">
          <a:off x="6425987" y="821167"/>
          <a:ext cx="1094972" cy="51037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6430240" y="898080"/>
        <a:ext cx="941861" cy="306223"/>
      </dsp:txXfrm>
    </dsp:sp>
    <dsp:sp modelId="{EAA07314-9B07-4DA7-AF9A-7F83C154668D}">
      <dsp:nvSpPr>
        <dsp:cNvPr id="0" name=""/>
        <dsp:cNvSpPr/>
      </dsp:nvSpPr>
      <dsp:spPr>
        <a:xfrm>
          <a:off x="6966565" y="1102257"/>
          <a:ext cx="2486864" cy="151221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2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Statutory Capital / Registration</a:t>
          </a:r>
        </a:p>
      </dsp:txBody>
      <dsp:txXfrm>
        <a:off x="7330758" y="1323715"/>
        <a:ext cx="1758478" cy="1069296"/>
      </dsp:txXfrm>
    </dsp:sp>
    <dsp:sp modelId="{6AD0AAAB-92C1-413A-BEC1-90999871F58C}">
      <dsp:nvSpPr>
        <dsp:cNvPr id="0" name=""/>
        <dsp:cNvSpPr/>
      </dsp:nvSpPr>
      <dsp:spPr>
        <a:xfrm rot="7907220">
          <a:off x="8569455" y="2468098"/>
          <a:ext cx="902315" cy="5103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>
            <a:solidFill>
              <a:schemeClr val="tx2"/>
            </a:solidFill>
          </a:endParaRPr>
        </a:p>
      </dsp:txBody>
      <dsp:txXfrm rot="10800000">
        <a:off x="8697024" y="2513090"/>
        <a:ext cx="749204" cy="306223"/>
      </dsp:txXfrm>
    </dsp:sp>
    <dsp:sp modelId="{75B56229-6955-4C17-8229-292BE953AEA4}">
      <dsp:nvSpPr>
        <dsp:cNvPr id="0" name=""/>
        <dsp:cNvSpPr/>
      </dsp:nvSpPr>
      <dsp:spPr>
        <a:xfrm>
          <a:off x="5730923" y="3030172"/>
          <a:ext cx="1512212" cy="151221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3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Board of Directors</a:t>
          </a:r>
        </a:p>
      </dsp:txBody>
      <dsp:txXfrm>
        <a:off x="5952381" y="3251630"/>
        <a:ext cx="1069296" cy="1069296"/>
      </dsp:txXfrm>
    </dsp:sp>
    <dsp:sp modelId="{CECA4354-AD23-46B1-A30C-9D9183F61886}">
      <dsp:nvSpPr>
        <dsp:cNvPr id="0" name=""/>
        <dsp:cNvSpPr/>
      </dsp:nvSpPr>
      <dsp:spPr>
        <a:xfrm rot="10392214">
          <a:off x="4786890" y="3693555"/>
          <a:ext cx="673933" cy="51037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 rot="10800000">
        <a:off x="4939463" y="3786569"/>
        <a:ext cx="520822" cy="306223"/>
      </dsp:txXfrm>
    </dsp:sp>
    <dsp:sp modelId="{1C2DAA61-09D2-4CD2-B291-A307B04FD88D}">
      <dsp:nvSpPr>
        <dsp:cNvPr id="0" name=""/>
        <dsp:cNvSpPr/>
      </dsp:nvSpPr>
      <dsp:spPr>
        <a:xfrm>
          <a:off x="2966699" y="3359611"/>
          <a:ext cx="1512212" cy="1512212"/>
        </a:xfrm>
        <a:prstGeom prst="ellipse">
          <a:avLst/>
        </a:prstGeom>
        <a:solidFill>
          <a:schemeClr val="accent4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4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Shariah Advisory Board</a:t>
          </a:r>
        </a:p>
      </dsp:txBody>
      <dsp:txXfrm>
        <a:off x="3188157" y="3581069"/>
        <a:ext cx="1069296" cy="1069296"/>
      </dsp:txXfrm>
    </dsp:sp>
    <dsp:sp modelId="{8CBAB5B8-A961-47E0-B554-9ECA8E2E9424}">
      <dsp:nvSpPr>
        <dsp:cNvPr id="0" name=""/>
        <dsp:cNvSpPr/>
      </dsp:nvSpPr>
      <dsp:spPr>
        <a:xfrm rot="14218422">
          <a:off x="2239109" y="3138173"/>
          <a:ext cx="789818" cy="51037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 rot="10800000">
        <a:off x="2357389" y="3304433"/>
        <a:ext cx="636707" cy="306223"/>
      </dsp:txXfrm>
    </dsp:sp>
    <dsp:sp modelId="{171477C2-BFF2-425C-B8E2-0DDDAFD7C487}">
      <dsp:nvSpPr>
        <dsp:cNvPr id="0" name=""/>
        <dsp:cNvSpPr/>
      </dsp:nvSpPr>
      <dsp:spPr>
        <a:xfrm>
          <a:off x="1838724" y="1624427"/>
          <a:ext cx="1512212" cy="1512212"/>
        </a:xfrm>
        <a:prstGeom prst="ellipse">
          <a:avLst/>
        </a:prstGeom>
        <a:solidFill>
          <a:schemeClr val="accent4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5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AUDITORS</a:t>
          </a:r>
        </a:p>
      </dsp:txBody>
      <dsp:txXfrm>
        <a:off x="2060182" y="1845885"/>
        <a:ext cx="1069296" cy="1069296"/>
      </dsp:txXfrm>
    </dsp:sp>
    <dsp:sp modelId="{75FAB50F-89B8-4CC2-A336-A842B79CD1F6}">
      <dsp:nvSpPr>
        <dsp:cNvPr id="0" name=""/>
        <dsp:cNvSpPr/>
      </dsp:nvSpPr>
      <dsp:spPr>
        <a:xfrm rot="20127384">
          <a:off x="2107876" y="1150931"/>
          <a:ext cx="991579" cy="51037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2114793" y="1284805"/>
        <a:ext cx="838468" cy="3062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5C41EE-AC98-4C87-95ED-823B3C8D2B0B}" type="datetimeFigureOut">
              <a:rPr lang="en-US" smtClean="0"/>
              <a:t>20-Mar-21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B2F5BA-472F-4BA8-80B0-AE73AE7E8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03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2EB1A1-E2FD-4D28-8E56-54E33FDEDAC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48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FD377E-529A-48CB-B468-EBDD441550B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5664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076539-4283-4994-B87D-94B6AFAAEBC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597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DD1852-0EC4-4A80-B2D8-AB0344F600F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8517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B32AF1-79E0-4C4B-9C35-AF0644A6218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5554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26C42-FDE7-4859-A509-F0D55258A59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957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20-Mar-21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49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20-Mar-21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425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20-Mar-21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27876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20-Mar-21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1421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20-Mar-21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6608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20-Mar-21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943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20-Mar-21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5662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20-Mar-21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501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B3C90881-B38D-43D2-A713-05F085AD7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4254CB1A-64B9-4F70-861B-5524B75AE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4DA4A46F-F309-42F8-9D14-2C972CCD1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9BDC6-EF55-42CF-9E29-40FCB991A0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001915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20-Mar-21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836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20-Mar-21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792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20-Mar-21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399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20-Mar-21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941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20-Mar-21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328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20-Mar-21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688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20-Mar-21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822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20-Mar-21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609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20-Mar-21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973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8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omodoum@westafricatakaful.com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ASAALAMUALAIKUM, WA RAHMATOULAHI WABARAKATUHOU</a:t>
            </a:r>
          </a:p>
        </p:txBody>
      </p:sp>
      <p:sp>
        <p:nvSpPr>
          <p:cNvPr id="4" name="WordArt 20"/>
          <p:cNvSpPr>
            <a:spLocks noGrp="1" noChangeArrowheads="1" noChangeShapeType="1" noTextEdit="1"/>
          </p:cNvSpPr>
          <p:nvPr>
            <p:ph type="ctrTitle"/>
          </p:nvPr>
        </p:nvSpPr>
        <p:spPr bwMode="auto"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dist" rtl="1"/>
            <a:r>
              <a:rPr lang="ar-AE" sz="3600" kern="10" spc="720" dirty="0">
                <a:ln w="6350">
                  <a:solidFill>
                    <a:srgbClr val="8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E6DCAC">
                        <a:alpha val="49001"/>
                      </a:srgbClr>
                    </a:gs>
                    <a:gs pos="12000">
                      <a:srgbClr val="E6D78A">
                        <a:alpha val="55120"/>
                      </a:srgbClr>
                    </a:gs>
                    <a:gs pos="30000">
                      <a:srgbClr val="C7AC4C">
                        <a:alpha val="64300"/>
                      </a:srgbClr>
                    </a:gs>
                    <a:gs pos="45000">
                      <a:srgbClr val="E6D78A">
                        <a:alpha val="71950"/>
                      </a:srgbClr>
                    </a:gs>
                    <a:gs pos="77000">
                      <a:srgbClr val="C7AC4C">
                        <a:alpha val="88270"/>
                      </a:srgbClr>
                    </a:gs>
                    <a:gs pos="100000">
                      <a:srgbClr val="E6DCAC"/>
                    </a:gs>
                  </a:gsLst>
                  <a:lin ang="27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 Black"/>
              </a:rPr>
              <a:t>السلام عليكم ورحمة الله وبركاته</a:t>
            </a:r>
            <a:endParaRPr lang="en-US" sz="3600" kern="10" spc="720" dirty="0">
              <a:ln w="6350">
                <a:solidFill>
                  <a:srgbClr val="8000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E6DCAC">
                      <a:alpha val="49001"/>
                    </a:srgbClr>
                  </a:gs>
                  <a:gs pos="12000">
                    <a:srgbClr val="E6D78A">
                      <a:alpha val="55120"/>
                    </a:srgbClr>
                  </a:gs>
                  <a:gs pos="30000">
                    <a:srgbClr val="C7AC4C">
                      <a:alpha val="64300"/>
                    </a:srgbClr>
                  </a:gs>
                  <a:gs pos="45000">
                    <a:srgbClr val="E6D78A">
                      <a:alpha val="71950"/>
                    </a:srgbClr>
                  </a:gs>
                  <a:gs pos="77000">
                    <a:srgbClr val="C7AC4C">
                      <a:alpha val="88270"/>
                    </a:srgbClr>
                  </a:gs>
                  <a:gs pos="100000">
                    <a:srgbClr val="E6DCAC"/>
                  </a:gs>
                </a:gsLst>
                <a:lin ang="2700000" scaled="1"/>
              </a:gradFill>
              <a:effectLst>
                <a:outerShdw dist="45791" dir="3378596" algn="ctr" rotWithShape="0">
                  <a:srgbClr val="4D4D4D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1579638" cy="365125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20.03.2021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637866" cy="365125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Joof Momodou Musa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3F10403-F1A9-4E92-9FAA-A1B8619072B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43" y="4690624"/>
            <a:ext cx="9829800" cy="109689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DBCBF6B-6643-4062-B550-C607CD8988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287" y="171271"/>
            <a:ext cx="8836780" cy="13356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B0612A7-F692-4809-8864-0DB128694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081" y="1074322"/>
            <a:ext cx="8935890" cy="742643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THE SYSTEM OF TAKAFUL OR SHARIAH COMPLIANT INSURANCE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882502-1365-4BB7-A95C-5028D447296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77828" name="Text Box 25"/>
          <p:cNvSpPr txBox="1">
            <a:spLocks noChangeArrowheads="1"/>
          </p:cNvSpPr>
          <p:nvPr/>
        </p:nvSpPr>
        <p:spPr bwMode="auto">
          <a:xfrm>
            <a:off x="8686800" y="3962401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Perpetua" pitchFamily="18" charset="0"/>
              </a:rPr>
              <a:t>Takaful</a:t>
            </a:r>
          </a:p>
        </p:txBody>
      </p:sp>
      <p:sp>
        <p:nvSpPr>
          <p:cNvPr id="77830" name="AutoShape 27"/>
          <p:cNvSpPr>
            <a:spLocks noChangeArrowheads="1"/>
          </p:cNvSpPr>
          <p:nvPr/>
        </p:nvSpPr>
        <p:spPr bwMode="auto">
          <a:xfrm rot="5400000">
            <a:off x="2133600" y="1905000"/>
            <a:ext cx="304800" cy="609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Lucida Sans Unicode" pitchFamily="34" charset="0"/>
            </a:endParaRP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2819400" y="1905000"/>
            <a:ext cx="5486400" cy="2282826"/>
            <a:chOff x="816" y="1536"/>
            <a:chExt cx="3600" cy="2016"/>
          </a:xfrm>
        </p:grpSpPr>
        <p:sp>
          <p:nvSpPr>
            <p:cNvPr id="77834" name="AutoShape 30"/>
            <p:cNvSpPr>
              <a:spLocks noChangeArrowheads="1"/>
            </p:cNvSpPr>
            <p:nvPr/>
          </p:nvSpPr>
          <p:spPr bwMode="auto">
            <a:xfrm rot="5400000">
              <a:off x="1104" y="1584"/>
              <a:ext cx="192" cy="768"/>
            </a:xfrm>
            <a:prstGeom prst="can">
              <a:avLst>
                <a:gd name="adj" fmla="val 67852"/>
              </a:avLst>
            </a:prstGeom>
            <a:solidFill>
              <a:srgbClr val="6ABF3B"/>
            </a:solidFill>
            <a:ln w="952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1248" y="1536"/>
              <a:ext cx="672" cy="2016"/>
              <a:chOff x="1056" y="1056"/>
              <a:chExt cx="672" cy="2016"/>
            </a:xfrm>
          </p:grpSpPr>
          <p:sp>
            <p:nvSpPr>
              <p:cNvPr id="77845" name="AutoShape 8"/>
              <p:cNvSpPr>
                <a:spLocks noChangeArrowheads="1"/>
              </p:cNvSpPr>
              <p:nvPr/>
            </p:nvSpPr>
            <p:spPr bwMode="auto">
              <a:xfrm>
                <a:off x="1056" y="1056"/>
                <a:ext cx="672" cy="2016"/>
              </a:xfrm>
              <a:prstGeom prst="can">
                <a:avLst>
                  <a:gd name="adj" fmla="val 36028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77846" name="Text Box 11"/>
              <p:cNvSpPr txBox="1">
                <a:spLocks noChangeArrowheads="1"/>
              </p:cNvSpPr>
              <p:nvPr/>
            </p:nvSpPr>
            <p:spPr bwMode="auto">
              <a:xfrm rot="16200000">
                <a:off x="903" y="1962"/>
                <a:ext cx="921" cy="242"/>
              </a:xfrm>
              <a:prstGeom prst="rect">
                <a:avLst/>
              </a:prstGeom>
              <a:solidFill>
                <a:srgbClr val="3366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>
                    <a:solidFill>
                      <a:schemeClr val="bg1"/>
                    </a:solidFill>
                    <a:latin typeface="Calibri" pitchFamily="34" charset="0"/>
                  </a:rPr>
                  <a:t>Gharar</a:t>
                </a:r>
              </a:p>
            </p:txBody>
          </p:sp>
        </p:grpSp>
        <p:sp>
          <p:nvSpPr>
            <p:cNvPr id="77836" name="AutoShape 14"/>
            <p:cNvSpPr>
              <a:spLocks noChangeArrowheads="1"/>
            </p:cNvSpPr>
            <p:nvPr/>
          </p:nvSpPr>
          <p:spPr bwMode="auto">
            <a:xfrm rot="5400000">
              <a:off x="2016" y="1584"/>
              <a:ext cx="192" cy="768"/>
            </a:xfrm>
            <a:prstGeom prst="can">
              <a:avLst>
                <a:gd name="adj" fmla="val 67852"/>
              </a:avLst>
            </a:prstGeom>
            <a:solidFill>
              <a:srgbClr val="6ABF3B"/>
            </a:solidFill>
            <a:ln w="952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2208" y="1536"/>
              <a:ext cx="672" cy="2016"/>
              <a:chOff x="1056" y="1056"/>
              <a:chExt cx="672" cy="2016"/>
            </a:xfrm>
          </p:grpSpPr>
          <p:sp>
            <p:nvSpPr>
              <p:cNvPr id="77843" name="AutoShape 16"/>
              <p:cNvSpPr>
                <a:spLocks noChangeArrowheads="1"/>
              </p:cNvSpPr>
              <p:nvPr/>
            </p:nvSpPr>
            <p:spPr bwMode="auto">
              <a:xfrm>
                <a:off x="1056" y="1056"/>
                <a:ext cx="672" cy="2016"/>
              </a:xfrm>
              <a:prstGeom prst="can">
                <a:avLst>
                  <a:gd name="adj" fmla="val 36028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77844" name="Text Box 17"/>
              <p:cNvSpPr txBox="1">
                <a:spLocks noChangeArrowheads="1"/>
              </p:cNvSpPr>
              <p:nvPr/>
            </p:nvSpPr>
            <p:spPr bwMode="auto">
              <a:xfrm rot="16200000">
                <a:off x="903" y="1962"/>
                <a:ext cx="921" cy="242"/>
              </a:xfrm>
              <a:prstGeom prst="rect">
                <a:avLst/>
              </a:prstGeom>
              <a:solidFill>
                <a:srgbClr val="3366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>
                    <a:solidFill>
                      <a:schemeClr val="bg1"/>
                    </a:solidFill>
                    <a:latin typeface="Calibri" pitchFamily="34" charset="0"/>
                  </a:rPr>
                  <a:t>Maisir</a:t>
                </a:r>
              </a:p>
            </p:txBody>
          </p:sp>
        </p:grpSp>
        <p:sp>
          <p:nvSpPr>
            <p:cNvPr id="77838" name="AutoShape 28"/>
            <p:cNvSpPr>
              <a:spLocks noChangeArrowheads="1"/>
            </p:cNvSpPr>
            <p:nvPr/>
          </p:nvSpPr>
          <p:spPr bwMode="auto">
            <a:xfrm rot="5400000">
              <a:off x="2928" y="1584"/>
              <a:ext cx="192" cy="768"/>
            </a:xfrm>
            <a:prstGeom prst="can">
              <a:avLst>
                <a:gd name="adj" fmla="val 67852"/>
              </a:avLst>
            </a:prstGeom>
            <a:solidFill>
              <a:srgbClr val="6ABF3B"/>
            </a:solidFill>
            <a:ln w="952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grpSp>
          <p:nvGrpSpPr>
            <p:cNvPr id="5" name="Group 19"/>
            <p:cNvGrpSpPr>
              <a:grpSpLocks/>
            </p:cNvGrpSpPr>
            <p:nvPr/>
          </p:nvGrpSpPr>
          <p:grpSpPr bwMode="auto">
            <a:xfrm>
              <a:off x="3216" y="1536"/>
              <a:ext cx="672" cy="2016"/>
              <a:chOff x="1056" y="1056"/>
              <a:chExt cx="672" cy="2016"/>
            </a:xfrm>
          </p:grpSpPr>
          <p:sp>
            <p:nvSpPr>
              <p:cNvPr id="77841" name="AutoShape 20"/>
              <p:cNvSpPr>
                <a:spLocks noChangeArrowheads="1"/>
              </p:cNvSpPr>
              <p:nvPr/>
            </p:nvSpPr>
            <p:spPr bwMode="auto">
              <a:xfrm>
                <a:off x="1056" y="1056"/>
                <a:ext cx="672" cy="2016"/>
              </a:xfrm>
              <a:prstGeom prst="can">
                <a:avLst>
                  <a:gd name="adj" fmla="val 36028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77842" name="Text Box 21"/>
              <p:cNvSpPr txBox="1">
                <a:spLocks noChangeArrowheads="1"/>
              </p:cNvSpPr>
              <p:nvPr/>
            </p:nvSpPr>
            <p:spPr bwMode="auto">
              <a:xfrm rot="16200000">
                <a:off x="903" y="1962"/>
                <a:ext cx="921" cy="242"/>
              </a:xfrm>
              <a:prstGeom prst="rect">
                <a:avLst/>
              </a:prstGeom>
              <a:solidFill>
                <a:srgbClr val="3366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>
                    <a:solidFill>
                      <a:schemeClr val="bg1"/>
                    </a:solidFill>
                    <a:latin typeface="Calibri" pitchFamily="34" charset="0"/>
                  </a:rPr>
                  <a:t>Riba</a:t>
                </a:r>
              </a:p>
            </p:txBody>
          </p:sp>
        </p:grpSp>
        <p:sp>
          <p:nvSpPr>
            <p:cNvPr id="77840" name="AutoShape 29"/>
            <p:cNvSpPr>
              <a:spLocks noChangeArrowheads="1"/>
            </p:cNvSpPr>
            <p:nvPr/>
          </p:nvSpPr>
          <p:spPr bwMode="auto">
            <a:xfrm rot="5400000">
              <a:off x="3936" y="1584"/>
              <a:ext cx="192" cy="768"/>
            </a:xfrm>
            <a:prstGeom prst="can">
              <a:avLst>
                <a:gd name="adj" fmla="val 67852"/>
              </a:avLst>
            </a:prstGeom>
            <a:solidFill>
              <a:srgbClr val="6ABF3B"/>
            </a:solidFill>
            <a:ln w="952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77832" name="TextBox 21"/>
          <p:cNvSpPr txBox="1">
            <a:spLocks noChangeArrowheads="1"/>
          </p:cNvSpPr>
          <p:nvPr/>
        </p:nvSpPr>
        <p:spPr bwMode="auto">
          <a:xfrm>
            <a:off x="1828800" y="4706460"/>
            <a:ext cx="8382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à"/>
            </a:pPr>
            <a:r>
              <a:rPr 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Tabarru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’ filters out all the objectionable elements from the insurance contract.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Takaful  = Insurance Minus The Objectionable Elements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AutoShape 27"/>
          <p:cNvSpPr>
            <a:spLocks noChangeArrowheads="1"/>
          </p:cNvSpPr>
          <p:nvPr/>
        </p:nvSpPr>
        <p:spPr bwMode="auto">
          <a:xfrm rot="5400000">
            <a:off x="2122714" y="1905000"/>
            <a:ext cx="304800" cy="609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Lucida Sans Unicode" pitchFamily="34" charset="0"/>
            </a:endParaRPr>
          </a:p>
        </p:txBody>
      </p:sp>
      <p:grpSp>
        <p:nvGrpSpPr>
          <p:cNvPr id="25" name="Group 32"/>
          <p:cNvGrpSpPr>
            <a:grpSpLocks/>
          </p:cNvGrpSpPr>
          <p:nvPr/>
        </p:nvGrpSpPr>
        <p:grpSpPr bwMode="auto">
          <a:xfrm>
            <a:off x="2808514" y="1905000"/>
            <a:ext cx="5486400" cy="2282826"/>
            <a:chOff x="816" y="1536"/>
            <a:chExt cx="3600" cy="2016"/>
          </a:xfrm>
        </p:grpSpPr>
        <p:sp>
          <p:nvSpPr>
            <p:cNvPr id="26" name="AutoShape 30"/>
            <p:cNvSpPr>
              <a:spLocks noChangeArrowheads="1"/>
            </p:cNvSpPr>
            <p:nvPr/>
          </p:nvSpPr>
          <p:spPr bwMode="auto">
            <a:xfrm rot="5400000">
              <a:off x="1104" y="1584"/>
              <a:ext cx="192" cy="768"/>
            </a:xfrm>
            <a:prstGeom prst="can">
              <a:avLst>
                <a:gd name="adj" fmla="val 67852"/>
              </a:avLst>
            </a:prstGeom>
            <a:solidFill>
              <a:srgbClr val="6ABF3B"/>
            </a:solidFill>
            <a:ln w="952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grpSp>
          <p:nvGrpSpPr>
            <p:cNvPr id="27" name="Group 12"/>
            <p:cNvGrpSpPr>
              <a:grpSpLocks/>
            </p:cNvGrpSpPr>
            <p:nvPr/>
          </p:nvGrpSpPr>
          <p:grpSpPr bwMode="auto">
            <a:xfrm>
              <a:off x="1248" y="1536"/>
              <a:ext cx="672" cy="2016"/>
              <a:chOff x="1056" y="1056"/>
              <a:chExt cx="672" cy="2016"/>
            </a:xfrm>
          </p:grpSpPr>
          <p:sp>
            <p:nvSpPr>
              <p:cNvPr id="37" name="AutoShape 8"/>
              <p:cNvSpPr>
                <a:spLocks noChangeArrowheads="1"/>
              </p:cNvSpPr>
              <p:nvPr/>
            </p:nvSpPr>
            <p:spPr bwMode="auto">
              <a:xfrm>
                <a:off x="1056" y="1056"/>
                <a:ext cx="672" cy="2016"/>
              </a:xfrm>
              <a:prstGeom prst="can">
                <a:avLst>
                  <a:gd name="adj" fmla="val 36028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38" name="Text Box 11"/>
              <p:cNvSpPr txBox="1">
                <a:spLocks noChangeArrowheads="1"/>
              </p:cNvSpPr>
              <p:nvPr/>
            </p:nvSpPr>
            <p:spPr bwMode="auto">
              <a:xfrm rot="16200000">
                <a:off x="903" y="1962"/>
                <a:ext cx="921" cy="242"/>
              </a:xfrm>
              <a:prstGeom prst="rect">
                <a:avLst/>
              </a:prstGeom>
              <a:solidFill>
                <a:srgbClr val="3366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>
                    <a:solidFill>
                      <a:schemeClr val="bg1"/>
                    </a:solidFill>
                    <a:latin typeface="Calibri" pitchFamily="34" charset="0"/>
                  </a:rPr>
                  <a:t>Gharar</a:t>
                </a:r>
              </a:p>
            </p:txBody>
          </p:sp>
        </p:grpSp>
        <p:sp>
          <p:nvSpPr>
            <p:cNvPr id="28" name="AutoShape 14"/>
            <p:cNvSpPr>
              <a:spLocks noChangeArrowheads="1"/>
            </p:cNvSpPr>
            <p:nvPr/>
          </p:nvSpPr>
          <p:spPr bwMode="auto">
            <a:xfrm rot="5400000">
              <a:off x="2016" y="1584"/>
              <a:ext cx="192" cy="768"/>
            </a:xfrm>
            <a:prstGeom prst="can">
              <a:avLst>
                <a:gd name="adj" fmla="val 67852"/>
              </a:avLst>
            </a:prstGeom>
            <a:solidFill>
              <a:srgbClr val="6ABF3B"/>
            </a:solidFill>
            <a:ln w="952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grpSp>
          <p:nvGrpSpPr>
            <p:cNvPr id="29" name="Group 15"/>
            <p:cNvGrpSpPr>
              <a:grpSpLocks/>
            </p:cNvGrpSpPr>
            <p:nvPr/>
          </p:nvGrpSpPr>
          <p:grpSpPr bwMode="auto">
            <a:xfrm>
              <a:off x="2208" y="1536"/>
              <a:ext cx="672" cy="2016"/>
              <a:chOff x="1056" y="1056"/>
              <a:chExt cx="672" cy="2016"/>
            </a:xfrm>
          </p:grpSpPr>
          <p:sp>
            <p:nvSpPr>
              <p:cNvPr id="35" name="AutoShape 16"/>
              <p:cNvSpPr>
                <a:spLocks noChangeArrowheads="1"/>
              </p:cNvSpPr>
              <p:nvPr/>
            </p:nvSpPr>
            <p:spPr bwMode="auto">
              <a:xfrm>
                <a:off x="1056" y="1056"/>
                <a:ext cx="672" cy="2016"/>
              </a:xfrm>
              <a:prstGeom prst="can">
                <a:avLst>
                  <a:gd name="adj" fmla="val 36028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36" name="Text Box 17"/>
              <p:cNvSpPr txBox="1">
                <a:spLocks noChangeArrowheads="1"/>
              </p:cNvSpPr>
              <p:nvPr/>
            </p:nvSpPr>
            <p:spPr bwMode="auto">
              <a:xfrm rot="16200000">
                <a:off x="903" y="1962"/>
                <a:ext cx="921" cy="242"/>
              </a:xfrm>
              <a:prstGeom prst="rect">
                <a:avLst/>
              </a:prstGeom>
              <a:solidFill>
                <a:srgbClr val="3366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>
                    <a:solidFill>
                      <a:schemeClr val="bg1"/>
                    </a:solidFill>
                    <a:latin typeface="Calibri" pitchFamily="34" charset="0"/>
                  </a:rPr>
                  <a:t>Maisir</a:t>
                </a:r>
              </a:p>
            </p:txBody>
          </p:sp>
        </p:grp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 rot="5400000">
              <a:off x="2928" y="1584"/>
              <a:ext cx="192" cy="768"/>
            </a:xfrm>
            <a:prstGeom prst="can">
              <a:avLst>
                <a:gd name="adj" fmla="val 67852"/>
              </a:avLst>
            </a:prstGeom>
            <a:solidFill>
              <a:srgbClr val="6ABF3B"/>
            </a:solidFill>
            <a:ln w="952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grpSp>
          <p:nvGrpSpPr>
            <p:cNvPr id="31" name="Group 19"/>
            <p:cNvGrpSpPr>
              <a:grpSpLocks/>
            </p:cNvGrpSpPr>
            <p:nvPr/>
          </p:nvGrpSpPr>
          <p:grpSpPr bwMode="auto">
            <a:xfrm>
              <a:off x="3216" y="1536"/>
              <a:ext cx="672" cy="2016"/>
              <a:chOff x="1056" y="1056"/>
              <a:chExt cx="672" cy="2016"/>
            </a:xfrm>
          </p:grpSpPr>
          <p:sp>
            <p:nvSpPr>
              <p:cNvPr id="33" name="AutoShape 20"/>
              <p:cNvSpPr>
                <a:spLocks noChangeArrowheads="1"/>
              </p:cNvSpPr>
              <p:nvPr/>
            </p:nvSpPr>
            <p:spPr bwMode="auto">
              <a:xfrm>
                <a:off x="1056" y="1056"/>
                <a:ext cx="672" cy="2016"/>
              </a:xfrm>
              <a:prstGeom prst="can">
                <a:avLst>
                  <a:gd name="adj" fmla="val 36028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34" name="Text Box 21"/>
              <p:cNvSpPr txBox="1">
                <a:spLocks noChangeArrowheads="1"/>
              </p:cNvSpPr>
              <p:nvPr/>
            </p:nvSpPr>
            <p:spPr bwMode="auto">
              <a:xfrm rot="16200000">
                <a:off x="903" y="1962"/>
                <a:ext cx="921" cy="242"/>
              </a:xfrm>
              <a:prstGeom prst="rect">
                <a:avLst/>
              </a:prstGeom>
              <a:solidFill>
                <a:srgbClr val="3366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1">
                    <a:solidFill>
                      <a:schemeClr val="bg1"/>
                    </a:solidFill>
                    <a:latin typeface="Calibri" pitchFamily="34" charset="0"/>
                  </a:rPr>
                  <a:t>Riba</a:t>
                </a:r>
              </a:p>
            </p:txBody>
          </p:sp>
        </p:grpSp>
        <p:sp>
          <p:nvSpPr>
            <p:cNvPr id="32" name="AutoShape 29"/>
            <p:cNvSpPr>
              <a:spLocks noChangeArrowheads="1"/>
            </p:cNvSpPr>
            <p:nvPr/>
          </p:nvSpPr>
          <p:spPr bwMode="auto">
            <a:xfrm rot="5400000">
              <a:off x="3936" y="1584"/>
              <a:ext cx="192" cy="768"/>
            </a:xfrm>
            <a:prstGeom prst="can">
              <a:avLst>
                <a:gd name="adj" fmla="val 67852"/>
              </a:avLst>
            </a:prstGeom>
            <a:solidFill>
              <a:srgbClr val="6ABF3B"/>
            </a:solidFill>
            <a:ln w="952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39" name="Footer Placeholder 6">
            <a:extLst>
              <a:ext uri="{FF2B5EF4-FFF2-40B4-BE49-F238E27FC236}">
                <a16:creationId xmlns:a16="http://schemas.microsoft.com/office/drawing/2014/main" id="{B7DE0896-7F65-4562-BB4D-2F67A49FD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7334" y="5736772"/>
            <a:ext cx="9293980" cy="669716"/>
          </a:xfrm>
          <a:solidFill>
            <a:srgbClr val="FFFF00"/>
          </a:solidFill>
        </p:spPr>
        <p:txBody>
          <a:bodyPr/>
          <a:lstStyle/>
          <a:p>
            <a:r>
              <a:rPr lang="en-US" dirty="0"/>
              <a:t>Joof Momodou Musa					</a:t>
            </a:r>
            <a:r>
              <a:rPr lang="en-US" sz="900" dirty="0"/>
              <a:t> GLOBAL TAKAFUL &amp; RE TAKAFUL FORUM					18.03.2021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2134B7F-6839-46F4-8744-97D65C68B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533466" cy="388077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577934EC-AAA9-4080-83BE-D7B897E31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71272"/>
            <a:ext cx="8836780" cy="903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810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742" y="885036"/>
            <a:ext cx="5257801" cy="541898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Option for Takaful Operator</a:t>
            </a:r>
            <a:b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1981200" y="1600201"/>
          <a:ext cx="432911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3190" y="1611088"/>
            <a:ext cx="3757610" cy="3897083"/>
          </a:xfrm>
          <a:solidFill>
            <a:schemeClr val="bg2"/>
          </a:solidFill>
        </p:spPr>
        <p:txBody>
          <a:bodyPr/>
          <a:lstStyle/>
          <a:p>
            <a:r>
              <a:rPr lang="en-US" dirty="0" err="1"/>
              <a:t>Shariah</a:t>
            </a:r>
            <a:r>
              <a:rPr lang="en-US" dirty="0"/>
              <a:t> Scholars have  agreed on these three Models.</a:t>
            </a:r>
          </a:p>
          <a:p>
            <a:r>
              <a:rPr lang="en-US" dirty="0" err="1"/>
              <a:t>Tabarru</a:t>
            </a:r>
            <a:r>
              <a:rPr lang="en-US" dirty="0"/>
              <a:t> is applicable under all of them.</a:t>
            </a:r>
          </a:p>
          <a:p>
            <a:r>
              <a:rPr lang="en-US" dirty="0"/>
              <a:t>Profit sharing element is present in all.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677333" y="6126164"/>
            <a:ext cx="7672009" cy="294020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Joof Momodou Musa												20.03.2021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4966D85-9258-4FC5-8547-BE6EB731D7C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56136" y="-41572"/>
            <a:ext cx="9260627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584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618" y="331366"/>
            <a:ext cx="8904399" cy="844736"/>
          </a:xfrm>
          <a:solidFill>
            <a:schemeClr val="tx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000" dirty="0">
                <a:solidFill>
                  <a:schemeClr val="bg1"/>
                </a:solidFill>
                <a:latin typeface="Arial Black" panose="020B0A04020102020204" pitchFamily="34" charset="0"/>
              </a:rPr>
              <a:t>ENFORCED TRANSPARENCY AND FAIRNES IN TAKAFUL GIVES COMFORT TO PARTICIPANTS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5450656"/>
              </p:ext>
            </p:extLst>
          </p:nvPr>
        </p:nvGraphicFramePr>
        <p:xfrm>
          <a:off x="916442" y="1218991"/>
          <a:ext cx="9588272" cy="50049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102277-8671-4159-9137-5CD0CBEBF15F}" type="datetime3">
              <a:rPr lang="en-US" smtClean="0"/>
              <a:pPr>
                <a:defRPr/>
              </a:pPr>
              <a:t>20 March 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BA125D-C76B-471E-B371-6904B44B249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31487A-B28F-4ED6-AAFC-914329860213}"/>
              </a:ext>
            </a:extLst>
          </p:cNvPr>
          <p:cNvSpPr txBox="1"/>
          <p:nvPr/>
        </p:nvSpPr>
        <p:spPr>
          <a:xfrm>
            <a:off x="3203332" y="1629673"/>
            <a:ext cx="2512419" cy="523220"/>
          </a:xfrm>
          <a:prstGeom prst="rect">
            <a:avLst/>
          </a:prstGeom>
          <a:solidFill>
            <a:schemeClr val="accent4"/>
          </a:solidFill>
        </p:spPr>
        <p:txBody>
          <a:bodyPr wrap="none" rtlCol="0">
            <a:spAutoFit/>
          </a:bodyPr>
          <a:lstStyle/>
          <a:p>
            <a:r>
              <a:rPr lang="en-US" sz="2800" dirty="0"/>
              <a:t>REGULATORS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8F08B9-E1C8-433F-9E29-3AD2470E9E22}"/>
              </a:ext>
            </a:extLst>
          </p:cNvPr>
          <p:cNvSpPr txBox="1"/>
          <p:nvPr/>
        </p:nvSpPr>
        <p:spPr>
          <a:xfrm>
            <a:off x="8490857" y="4384201"/>
            <a:ext cx="1257973" cy="369332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OPRATOR</a:t>
            </a:r>
          </a:p>
        </p:txBody>
      </p:sp>
      <p:sp>
        <p:nvSpPr>
          <p:cNvPr id="10" name="Footer Placeholder 6">
            <a:extLst>
              <a:ext uri="{FF2B5EF4-FFF2-40B4-BE49-F238E27FC236}">
                <a16:creationId xmlns:a16="http://schemas.microsoft.com/office/drawing/2014/main" id="{CE9D13A8-9907-4E9B-B29A-214EAD4F8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618" y="6160075"/>
            <a:ext cx="9448800" cy="669716"/>
          </a:xfrm>
          <a:solidFill>
            <a:srgbClr val="FFFF00"/>
          </a:solidFill>
        </p:spPr>
        <p:txBody>
          <a:bodyPr/>
          <a:lstStyle/>
          <a:p>
            <a:r>
              <a:rPr lang="en-US" dirty="0"/>
              <a:t>Joof Momodou Musa					</a:t>
            </a:r>
            <a:r>
              <a:rPr lang="en-US" sz="900" dirty="0"/>
              <a:t> GLOBAL TAKAFUL &amp; RE TAKAFUL FORUM					18.03.2021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754085"/>
            <a:ext cx="4184035" cy="3287275"/>
          </a:xfrm>
          <a:solidFill>
            <a:srgbClr val="FFC0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Font typeface="+mj-lt"/>
              <a:buAutoNum type="romanUcPeriod"/>
              <a:defRPr/>
            </a:pPr>
            <a:r>
              <a:rPr lang="en-US" dirty="0"/>
              <a:t>OWNERSHIP IS BY SHAREHOLDERS</a:t>
            </a:r>
          </a:p>
          <a:p>
            <a:pPr>
              <a:buFont typeface="+mj-lt"/>
              <a:buAutoNum type="romanUcPeriod"/>
              <a:defRPr/>
            </a:pPr>
            <a:r>
              <a:rPr lang="en-US" dirty="0"/>
              <a:t>RISK TRANSFER TO INSURERS</a:t>
            </a:r>
          </a:p>
          <a:p>
            <a:pPr>
              <a:buFont typeface="+mj-lt"/>
              <a:buAutoNum type="romanUcPeriod"/>
              <a:defRPr/>
            </a:pPr>
            <a:r>
              <a:rPr lang="en-US" dirty="0"/>
              <a:t>SURPLUS BELONG TO SHAREHOLDRS/COMPANY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4920" y="2764971"/>
            <a:ext cx="4210080" cy="3287277"/>
          </a:xfrm>
          <a:solidFill>
            <a:schemeClr val="accent1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dirty="0"/>
              <a:t>Ownership is by Participants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/>
              <a:t>Risk sharing among Participants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/>
              <a:t>Surplus belongs to Participants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06419" y="6223924"/>
            <a:ext cx="911939" cy="365125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20.03.2021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6008914" cy="340649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Joof Momodou Musa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466807-DAB6-4C9D-B3A6-1BB8D1E33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629" y="5328156"/>
            <a:ext cx="9772680" cy="73768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623578E-EF7B-4591-801E-29D02C5FB8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371" y="1194529"/>
            <a:ext cx="9067800" cy="726847"/>
          </a:xfrm>
          <a:prstGeom prst="rect">
            <a:avLst/>
          </a:prstGeom>
        </p:spPr>
      </p:pic>
      <p:sp>
        <p:nvSpPr>
          <p:cNvPr id="11" name="Rectangle 2">
            <a:extLst>
              <a:ext uri="{FF2B5EF4-FFF2-40B4-BE49-F238E27FC236}">
                <a16:creationId xmlns:a16="http://schemas.microsoft.com/office/drawing/2014/main" id="{C27AAF38-CA95-42DF-8764-ACBBA46784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77333" y="1968864"/>
            <a:ext cx="8847667" cy="726847"/>
          </a:xfrm>
          <a:solidFill>
            <a:schemeClr val="bg2"/>
          </a:solidFill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>
              <a:defRPr/>
            </a:pPr>
            <a:r>
              <a:rPr lang="en-US" sz="2800" dirty="0">
                <a:solidFill>
                  <a:srgbClr val="FF0000"/>
                </a:solidFill>
              </a:rPr>
              <a:t>Comparing Takaful to Conventional Insurance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>
            <a:extLst>
              <a:ext uri="{FF2B5EF4-FFF2-40B4-BE49-F238E27FC236}">
                <a16:creationId xmlns:a16="http://schemas.microsoft.com/office/drawing/2014/main" id="{83D7291D-626E-4C52-936A-D4441B74EA6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46314" y="1014867"/>
            <a:ext cx="9383486" cy="726847"/>
          </a:xfrm>
          <a:solidFill>
            <a:schemeClr val="accent3">
              <a:lumMod val="60000"/>
              <a:lumOff val="40000"/>
            </a:schemeClr>
          </a:solidFill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>
              <a:defRPr/>
            </a:pPr>
            <a:r>
              <a:rPr lang="en-US" sz="2800" dirty="0">
                <a:solidFill>
                  <a:srgbClr val="FF0000"/>
                </a:solidFill>
              </a:rPr>
              <a:t>Comparing Takaful to Conventional Insurance</a:t>
            </a:r>
          </a:p>
        </p:txBody>
      </p:sp>
      <p:graphicFrame>
        <p:nvGraphicFramePr>
          <p:cNvPr id="124981" name="Group 53">
            <a:extLst>
              <a:ext uri="{FF2B5EF4-FFF2-40B4-BE49-F238E27FC236}">
                <a16:creationId xmlns:a16="http://schemas.microsoft.com/office/drawing/2014/main" id="{F1EA5CBD-3EDE-4438-B721-2AAED50623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5660545"/>
              </p:ext>
            </p:extLst>
          </p:nvPr>
        </p:nvGraphicFramePr>
        <p:xfrm>
          <a:off x="119743" y="1890713"/>
          <a:ext cx="10874828" cy="5193464"/>
        </p:xfrm>
        <a:graphic>
          <a:graphicData uri="http://schemas.openxmlformats.org/drawingml/2006/table">
            <a:tbl>
              <a:tblPr/>
              <a:tblGrid>
                <a:gridCol w="2930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50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934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106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Lucida Sans Unicode" pitchFamily="34" charset="0"/>
                        </a:rPr>
                        <a:t>Issue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Lucida Sans Unicode" pitchFamily="34" charset="0"/>
                        </a:rPr>
                        <a:t>Conventional Insurance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Lucida Sans Unicode" pitchFamily="34" charset="0"/>
                        </a:rPr>
                        <a:t>Takaful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Organization Principle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Profit for shareholders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Mutual  Benefit for Participants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17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Basis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Risk Transfer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Risk sharing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99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Value Proposition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Profits maximization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Affordability and spiritual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satisfaction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97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Laws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Regulations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Sharia plus regulations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38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Ownership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Shareholders are Owners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Participants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38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Management status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Managed by Company Management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Operator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8906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Form of Contract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Contract of Sale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Islamic contracts of Wakala or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Mudarbah with Tabar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/>
                        </a:rPr>
                        <a:t>’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ru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(contributions)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659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Investments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Interest based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Sharia compliant, Riba-free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81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Surplus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Profit of Insurance Company.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8000"/>
                        <a:buFont typeface="Wingdings 3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Distribution to Participants on pro rata basis.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A3D00069-66EC-4120-BB05-9848581C7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314" y="171272"/>
            <a:ext cx="9067800" cy="726847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717" y="898921"/>
            <a:ext cx="3860800" cy="63976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/>
              <a:t>Separation of Accounts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718" y="1823556"/>
            <a:ext cx="4689626" cy="63976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/>
              <a:t>Shareholders Fund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9083" y="2489200"/>
            <a:ext cx="5386917" cy="3951288"/>
          </a:xfrm>
        </p:spPr>
        <p:txBody>
          <a:bodyPr>
            <a:normAutofit/>
          </a:bodyPr>
          <a:lstStyle/>
          <a:p>
            <a:r>
              <a:rPr lang="en-US" sz="2200" dirty="0"/>
              <a:t>Paid-Up Capital and reserves attributable to S/Holders</a:t>
            </a:r>
          </a:p>
          <a:p>
            <a:r>
              <a:rPr lang="en-US" sz="2200" dirty="0"/>
              <a:t>Profit on the investment of Capital and S/Holders reserve</a:t>
            </a:r>
          </a:p>
          <a:p>
            <a:r>
              <a:rPr lang="en-US" sz="2200" dirty="0"/>
              <a:t>Such proportion of the investment profit generated by the investment of the policyholders’ fund and technical and other reserves as is attributable to them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765301"/>
            <a:ext cx="3995662" cy="639762"/>
          </a:xfrm>
          <a:solidFill>
            <a:schemeClr val="accent6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/>
              <a:t>Participants </a:t>
            </a:r>
            <a:r>
              <a:rPr lang="en-US" sz="2800" dirty="0"/>
              <a:t>Fund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405063"/>
            <a:ext cx="5389033" cy="3951288"/>
          </a:xfrm>
        </p:spPr>
        <p:txBody>
          <a:bodyPr>
            <a:normAutofit/>
          </a:bodyPr>
          <a:lstStyle/>
          <a:p>
            <a:pPr lvl="0"/>
            <a:r>
              <a:rPr lang="en-US" sz="2000" dirty="0"/>
              <a:t>Insurance premiums received</a:t>
            </a:r>
          </a:p>
          <a:p>
            <a:pPr lvl="0"/>
            <a:r>
              <a:rPr lang="en-US" sz="2000" dirty="0"/>
              <a:t>Claims received from re-insurers</a:t>
            </a:r>
          </a:p>
          <a:p>
            <a:pPr lvl="0"/>
            <a:r>
              <a:rPr lang="en-US" sz="2000" dirty="0"/>
              <a:t>Such proportion of the investment profits attributable to policyholders as may be allocated to them by the Board of Directors.</a:t>
            </a:r>
          </a:p>
          <a:p>
            <a:pPr lvl="0"/>
            <a:r>
              <a:rPr lang="en-US" sz="2000" dirty="0"/>
              <a:t>Salvages and recoveries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23/03/2014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Joof Momodou Musa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117CCC7-7A66-4010-8B34-E92A2E7F7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250" y="57713"/>
            <a:ext cx="9258299" cy="73762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029" y="609600"/>
            <a:ext cx="9546771" cy="2243336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4" name="Picture 12" descr="f_2rrim0[1]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30542" y="3899009"/>
            <a:ext cx="2966846" cy="1936027"/>
          </a:xfrm>
          <a:solidFill>
            <a:srgbClr val="FFCC99"/>
          </a:solidFill>
          <a:ln/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5" name="Picture 4" descr="gv0cwzue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809852" y="411214"/>
            <a:ext cx="4679423" cy="2243337"/>
          </a:xfrm>
          <a:prstGeom prst="rect">
            <a:avLst/>
          </a:prstGeom>
          <a:noFill/>
          <a:ln/>
        </p:spPr>
      </p:pic>
      <p:pic>
        <p:nvPicPr>
          <p:cNvPr id="6" name="Picture 7" descr="J01778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0212" y="3884136"/>
            <a:ext cx="2500330" cy="1936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15034A0-13DB-49B4-8691-EE7D883903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2623687"/>
            <a:ext cx="6741422" cy="11138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478D799-5894-4E0F-A710-E59124FC647A}"/>
              </a:ext>
            </a:extLst>
          </p:cNvPr>
          <p:cNvSpPr txBox="1"/>
          <p:nvPr/>
        </p:nvSpPr>
        <p:spPr>
          <a:xfrm>
            <a:off x="6361102" y="3899009"/>
            <a:ext cx="47230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MOMODOU MUSA JOOF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MANAGING DIRECTOR/CEO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WEST AFRICA TAKAFUL, THE GAMBIA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Email: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  <a:hlinkClick r:id="rId6"/>
              </a:rPr>
              <a:t>momodoum@westafricatakaful.com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H/P +220 7344439</a:t>
            </a:r>
          </a:p>
        </p:txBody>
      </p:sp>
      <p:sp>
        <p:nvSpPr>
          <p:cNvPr id="10" name="Footer Placeholder 6">
            <a:extLst>
              <a:ext uri="{FF2B5EF4-FFF2-40B4-BE49-F238E27FC236}">
                <a16:creationId xmlns:a16="http://schemas.microsoft.com/office/drawing/2014/main" id="{B5D78EC0-16D1-41EA-AAA2-82290650D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1748" y="5529266"/>
            <a:ext cx="9898302" cy="1024192"/>
          </a:xfrm>
          <a:solidFill>
            <a:srgbClr val="FFFF00"/>
          </a:solidFill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Joof Momodou Musa					 GLOBAL TAKAFUL &amp; RE TAKAFUL FORUM					18.03.2021</a:t>
            </a: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8D10E520-89F9-4FF2-8638-DD8A825C4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8349" y="80282"/>
            <a:ext cx="23812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BA7E8-1687-4C5E-840D-53BA94B12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4657" y="1843754"/>
            <a:ext cx="8868986" cy="646331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l"/>
            <a:br>
              <a:rPr lang="en-US" sz="2400" dirty="0"/>
            </a:br>
            <a:br>
              <a:rPr lang="en-US" sz="2400" dirty="0"/>
            </a:br>
            <a:r>
              <a:rPr lang="en-US" sz="2400" dirty="0">
                <a:solidFill>
                  <a:schemeClr val="tx1"/>
                </a:solidFill>
              </a:rPr>
              <a:t>COMPARISON BETWEEN TAKAFUL &amp; CONVENTIONAL INSURANCE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20B41D-9592-4803-9C83-FB83D298A7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2398" y="2943370"/>
            <a:ext cx="6815669" cy="1997074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BY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FE0E74-6F2F-4A75-A766-40DD4EAAC380}"/>
              </a:ext>
            </a:extLst>
          </p:cNvPr>
          <p:cNvSpPr txBox="1"/>
          <p:nvPr/>
        </p:nvSpPr>
        <p:spPr>
          <a:xfrm>
            <a:off x="723750" y="4980421"/>
            <a:ext cx="9164009" cy="523220"/>
          </a:xfrm>
          <a:prstGeom prst="rect">
            <a:avLst/>
          </a:prstGeom>
          <a:solidFill>
            <a:srgbClr val="99FF99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GLOBAL TAKAFUL &amp; RE TAKAFUL FORUM 20</a:t>
            </a:r>
            <a:r>
              <a:rPr lang="en-US" sz="2800" baseline="30000" dirty="0"/>
              <a:t>TH</a:t>
            </a:r>
            <a:r>
              <a:rPr lang="en-US" sz="2800" dirty="0"/>
              <a:t> March 2021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6ABA59-F93D-44BE-9E56-B13C8D03F15F}"/>
              </a:ext>
            </a:extLst>
          </p:cNvPr>
          <p:cNvSpPr txBox="1"/>
          <p:nvPr/>
        </p:nvSpPr>
        <p:spPr>
          <a:xfrm>
            <a:off x="2692398" y="3618742"/>
            <a:ext cx="680720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0070C0"/>
                </a:solidFill>
              </a:rPr>
              <a:t>JOOF MOMODOU MUSA</a:t>
            </a:r>
          </a:p>
          <a:p>
            <a:r>
              <a:rPr lang="en-US" dirty="0"/>
              <a:t>	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461DFF8-4C8F-4E21-9E05-5FC77257DE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71271"/>
            <a:ext cx="8836780" cy="1335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850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749053" y="2384420"/>
            <a:ext cx="9048090" cy="3590926"/>
          </a:xfrm>
        </p:spPr>
        <p:txBody>
          <a:bodyPr>
            <a:normAutofit fontScale="92500" lnSpcReduction="10000"/>
          </a:bodyPr>
          <a:lstStyle/>
          <a:p>
            <a:pPr algn="thaiDist" eaLnBrk="1" hangingPunct="1">
              <a:lnSpc>
                <a:spcPct val="110000"/>
              </a:lnSpc>
            </a:pPr>
            <a:r>
              <a:rPr lang="en-US" dirty="0"/>
              <a:t>P</a:t>
            </a:r>
            <a:r>
              <a:rPr lang="en-US" sz="2400" dirty="0"/>
              <a:t>ooling of common resources to help the needy – </a:t>
            </a:r>
            <a:r>
              <a:rPr lang="en-US" sz="2400" dirty="0">
                <a:solidFill>
                  <a:srgbClr val="00B0F0"/>
                </a:solidFill>
              </a:rPr>
              <a:t>the ‘fortunate many’</a:t>
            </a:r>
            <a:r>
              <a:rPr lang="en-US" sz="2400" dirty="0"/>
              <a:t> helping </a:t>
            </a:r>
            <a:r>
              <a:rPr lang="en-US" sz="2400" dirty="0">
                <a:solidFill>
                  <a:schemeClr val="accent5"/>
                </a:solidFill>
              </a:rPr>
              <a:t>the ‘unfortunate few</a:t>
            </a:r>
            <a:r>
              <a:rPr lang="en-US" sz="2400" dirty="0"/>
              <a:t>’.</a:t>
            </a:r>
          </a:p>
          <a:p>
            <a:pPr algn="thaiDist" eaLnBrk="1" hangingPunct="1">
              <a:lnSpc>
                <a:spcPct val="110000"/>
              </a:lnSpc>
            </a:pPr>
            <a:r>
              <a:rPr lang="en-US" sz="2400" dirty="0"/>
              <a:t>Therefore the concept embodies the element of :-</a:t>
            </a:r>
          </a:p>
          <a:p>
            <a:pPr lvl="1" algn="thaiDist" eaLnBrk="1" hangingPunct="1">
              <a:lnSpc>
                <a:spcPct val="110000"/>
              </a:lnSpc>
            </a:pPr>
            <a:r>
              <a:rPr lang="en-US" sz="2400" dirty="0"/>
              <a:t>Joint help</a:t>
            </a:r>
          </a:p>
          <a:p>
            <a:pPr lvl="1" algn="thaiDist" eaLnBrk="1" hangingPunct="1">
              <a:lnSpc>
                <a:spcPct val="110000"/>
              </a:lnSpc>
            </a:pPr>
            <a:r>
              <a:rPr lang="en-US" sz="2400" dirty="0"/>
              <a:t>Solidarity</a:t>
            </a:r>
          </a:p>
          <a:p>
            <a:pPr lvl="1" algn="thaiDist" eaLnBrk="1" hangingPunct="1">
              <a:lnSpc>
                <a:spcPct val="110000"/>
              </a:lnSpc>
            </a:pPr>
            <a:r>
              <a:rPr lang="en-US" sz="2400" dirty="0"/>
              <a:t>Cooperation.</a:t>
            </a:r>
          </a:p>
          <a:p>
            <a:pPr algn="thaiDist" eaLnBrk="1" hangingPunct="1">
              <a:lnSpc>
                <a:spcPct val="110000"/>
              </a:lnSpc>
            </a:pPr>
            <a:r>
              <a:rPr lang="en-US" sz="2400" dirty="0"/>
              <a:t>Conceptually insurance is not contrary to the rules of Islam.</a:t>
            </a:r>
          </a:p>
          <a:p>
            <a:pPr algn="thaiDist" eaLnBrk="1" hangingPunct="1">
              <a:lnSpc>
                <a:spcPct val="110000"/>
              </a:lnSpc>
            </a:pPr>
            <a:r>
              <a:rPr lang="en-US" sz="2400" dirty="0"/>
              <a:t>But for their </a:t>
            </a:r>
            <a:r>
              <a:rPr lang="en-US" sz="2400" dirty="0">
                <a:solidFill>
                  <a:srgbClr val="FF0000"/>
                </a:solidFill>
              </a:rPr>
              <a:t>Principles </a:t>
            </a:r>
            <a:r>
              <a:rPr lang="en-US" sz="2400" dirty="0">
                <a:solidFill>
                  <a:schemeClr val="tx1"/>
                </a:solidFill>
              </a:rPr>
              <a:t>and</a:t>
            </a:r>
            <a:r>
              <a:rPr lang="en-US" sz="2400" dirty="0">
                <a:solidFill>
                  <a:srgbClr val="FF0000"/>
                </a:solidFill>
              </a:rPr>
              <a:t> Practice (Conventional Insurance)</a:t>
            </a:r>
          </a:p>
          <a:p>
            <a:pPr algn="thaiDist" eaLnBrk="1" hangingPunct="1">
              <a:lnSpc>
                <a:spcPct val="110000"/>
              </a:lnSpc>
            </a:pPr>
            <a:endParaRPr lang="en-US" sz="2000" dirty="0"/>
          </a:p>
          <a:p>
            <a:pPr algn="thaiDist" eaLnBrk="1" hangingPunct="1">
              <a:lnSpc>
                <a:spcPct val="110000"/>
              </a:lnSpc>
            </a:pPr>
            <a:endParaRPr lang="en-US" sz="2000" dirty="0"/>
          </a:p>
          <a:p>
            <a:pPr marL="1798638" lvl="2" indent="-876300" algn="thaiDist">
              <a:lnSpc>
                <a:spcPct val="80000"/>
              </a:lnSpc>
              <a:buNone/>
            </a:pPr>
            <a:endParaRPr lang="en-US" dirty="0"/>
          </a:p>
          <a:p>
            <a:pPr marL="1798638" lvl="2" indent="-876300" algn="thaiDist">
              <a:lnSpc>
                <a:spcPct val="80000"/>
              </a:lnSpc>
              <a:buNone/>
            </a:pP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881411" y="6096001"/>
            <a:ext cx="1579760" cy="761999"/>
          </a:xfrm>
          <a:solidFill>
            <a:srgbClr val="FFFF00"/>
          </a:solidFill>
          <a:ln>
            <a:solidFill>
              <a:schemeClr val="accent3"/>
            </a:solidFill>
          </a:ln>
        </p:spPr>
        <p:txBody>
          <a:bodyPr/>
          <a:lstStyle/>
          <a:p>
            <a:r>
              <a:rPr lang="en-US" sz="1400" dirty="0"/>
              <a:t>18.03.2021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749053" y="6096001"/>
            <a:ext cx="8132358" cy="722074"/>
          </a:xfrm>
          <a:solidFill>
            <a:srgbClr val="FFFF00"/>
          </a:solidFill>
        </p:spPr>
        <p:txBody>
          <a:bodyPr/>
          <a:lstStyle/>
          <a:p>
            <a:r>
              <a:rPr lang="en-US" sz="1400" dirty="0"/>
              <a:t>Joof Momodou Musa				GLOBAL TAKAFUL &amp; RE TAKAFUL FORUM</a:t>
            </a:r>
          </a:p>
          <a:p>
            <a:endParaRPr lang="en-US" sz="1400" dirty="0"/>
          </a:p>
        </p:txBody>
      </p:sp>
      <p:sp>
        <p:nvSpPr>
          <p:cNvPr id="116740" name="Rectangle 4"/>
          <p:cNvSpPr>
            <a:spLocks noChangeArrowheads="1"/>
          </p:cNvSpPr>
          <p:nvPr/>
        </p:nvSpPr>
        <p:spPr bwMode="auto">
          <a:xfrm>
            <a:off x="749053" y="1775330"/>
            <a:ext cx="4248150" cy="523220"/>
          </a:xfrm>
          <a:prstGeom prst="rect">
            <a:avLst/>
          </a:prstGeom>
          <a:solidFill>
            <a:schemeClr val="accent3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l" eaLnBrk="1" hangingPunct="1">
              <a:defRPr/>
            </a:pPr>
            <a:r>
              <a:rPr lang="en-US" sz="28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Arial" charset="0"/>
              </a:rPr>
              <a:t>The Concept of Insurance</a:t>
            </a:r>
          </a:p>
        </p:txBody>
      </p:sp>
      <p:sp>
        <p:nvSpPr>
          <p:cNvPr id="8" name="Title 6">
            <a:extLst>
              <a:ext uri="{FF2B5EF4-FFF2-40B4-BE49-F238E27FC236}">
                <a16:creationId xmlns:a16="http://schemas.microsoft.com/office/drawing/2014/main" id="{100ECB26-0EA0-4590-BAC4-AA09D171C4F8}"/>
              </a:ext>
            </a:extLst>
          </p:cNvPr>
          <p:cNvSpPr txBox="1">
            <a:spLocks/>
          </p:cNvSpPr>
          <p:nvPr/>
        </p:nvSpPr>
        <p:spPr>
          <a:xfrm>
            <a:off x="106133" y="1131455"/>
            <a:ext cx="9418198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 fontScale="9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>
                <a:solidFill>
                  <a:srgbClr val="0070C0"/>
                </a:solidFill>
              </a:rPr>
              <a:t>Conventional insurance and Law of Large Numbers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A520C377-9EAF-479F-97BE-7D70E54BE9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1291" y="-16922"/>
            <a:ext cx="23812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A3B1700-6682-416C-AE80-243BB6424C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459" y="188235"/>
            <a:ext cx="9384872" cy="83502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>
          <a:xfrm>
            <a:off x="905435" y="1965334"/>
            <a:ext cx="5310095" cy="588887"/>
          </a:xfrm>
          <a:solidFill>
            <a:schemeClr val="accent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u="sng" dirty="0"/>
              <a:t>Presence of </a:t>
            </a:r>
            <a:r>
              <a:rPr lang="en-US" sz="4000" i="1" u="sng" dirty="0" err="1">
                <a:solidFill>
                  <a:srgbClr val="FF0000"/>
                </a:solidFill>
              </a:rPr>
              <a:t>Gharar</a:t>
            </a:r>
            <a:endParaRPr lang="en-US" sz="4000" i="1" u="sng" dirty="0">
              <a:solidFill>
                <a:srgbClr val="FF0000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77334" y="2705558"/>
            <a:ext cx="8397367" cy="3700929"/>
          </a:xfrm>
        </p:spPr>
        <p:txBody>
          <a:bodyPr>
            <a:noAutofit/>
          </a:bodyPr>
          <a:lstStyle/>
          <a:p>
            <a:pPr algn="thaiDist" eaLnBrk="1" hangingPunct="1">
              <a:lnSpc>
                <a:spcPct val="90000"/>
              </a:lnSpc>
            </a:pPr>
            <a:r>
              <a:rPr lang="en-US" sz="2800" dirty="0"/>
              <a:t>Selling/Buying of Goods or services that do not exist.</a:t>
            </a:r>
          </a:p>
          <a:p>
            <a:pPr algn="thaiDist" eaLnBrk="1" hangingPunct="1">
              <a:lnSpc>
                <a:spcPct val="90000"/>
              </a:lnSpc>
            </a:pPr>
            <a:r>
              <a:rPr lang="en-US" sz="2800" dirty="0"/>
              <a:t>Selling/Buying of Goods or services that exist but unable to be delivered to buyer.</a:t>
            </a:r>
          </a:p>
          <a:p>
            <a:pPr algn="thaiDist" eaLnBrk="1" hangingPunct="1">
              <a:lnSpc>
                <a:spcPct val="90000"/>
              </a:lnSpc>
            </a:pPr>
            <a:r>
              <a:rPr lang="en-US" sz="2800" dirty="0"/>
              <a:t>Selling/Buying of Goods or services that exist and can be delivered to the buyer but not able to determine/know of its modes, quantum, exact timing, source, etc.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Joof Momodou Musa			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847850" y="3175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 eaLnBrk="1" hangingPunct="1">
              <a:lnSpc>
                <a:spcPct val="90000"/>
              </a:lnSpc>
            </a:pPr>
            <a:endParaRPr lang="en-US" sz="3200">
              <a:solidFill>
                <a:schemeClr val="tx2"/>
              </a:solidFill>
            </a:endParaRPr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7C1559EF-77C2-46F5-9BA8-6FDFA1E31718}"/>
              </a:ext>
            </a:extLst>
          </p:cNvPr>
          <p:cNvSpPr txBox="1">
            <a:spLocks noChangeArrowheads="1"/>
          </p:cNvSpPr>
          <p:nvPr/>
        </p:nvSpPr>
        <p:spPr>
          <a:xfrm>
            <a:off x="747129" y="1270409"/>
            <a:ext cx="8319247" cy="63403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sz="35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Contracts Not in line with Shariah</a:t>
            </a:r>
          </a:p>
        </p:txBody>
      </p:sp>
      <p:sp>
        <p:nvSpPr>
          <p:cNvPr id="9" name="Footer Placeholder 6">
            <a:extLst>
              <a:ext uri="{FF2B5EF4-FFF2-40B4-BE49-F238E27FC236}">
                <a16:creationId xmlns:a16="http://schemas.microsoft.com/office/drawing/2014/main" id="{C5884A06-2D80-4414-B8FD-1A444ACFBA05}"/>
              </a:ext>
            </a:extLst>
          </p:cNvPr>
          <p:cNvSpPr txBox="1">
            <a:spLocks/>
          </p:cNvSpPr>
          <p:nvPr/>
        </p:nvSpPr>
        <p:spPr>
          <a:xfrm>
            <a:off x="747129" y="6135926"/>
            <a:ext cx="9775371" cy="722074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Joof Momodou Musa				GLOBAL TAKAFUL &amp; RE TAKAFUL FORUM				18.03.2021</a:t>
            </a:r>
          </a:p>
          <a:p>
            <a:endParaRPr lang="en-US" sz="1600" dirty="0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6138C989-779E-46B7-B334-B5AEBE581A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1291" y="15735"/>
            <a:ext cx="23812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7A65F95-8A4C-4534-BAEE-E005D645A3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454" y="171272"/>
            <a:ext cx="8758660" cy="101658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646634"/>
            <a:ext cx="10450286" cy="3230637"/>
          </a:xfrm>
        </p:spPr>
        <p:txBody>
          <a:bodyPr>
            <a:normAutofit lnSpcReduction="10000"/>
          </a:bodyPr>
          <a:lstStyle/>
          <a:p>
            <a:pPr marL="548640" indent="-411480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sz="2400" dirty="0"/>
              <a:t>Due to its Buy-Sell transaction.</a:t>
            </a:r>
          </a:p>
          <a:p>
            <a:pPr marL="548640" indent="-411480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sz="2400" dirty="0"/>
              <a:t>Subject matter uncertain.</a:t>
            </a:r>
          </a:p>
          <a:p>
            <a:pPr marL="548640" indent="-411480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sz="2400" dirty="0"/>
              <a:t>For how long premium is to be paid.</a:t>
            </a:r>
          </a:p>
          <a:p>
            <a:pPr marL="548640" indent="-411480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sz="2400" dirty="0"/>
              <a:t>When would </a:t>
            </a:r>
            <a:r>
              <a:rPr lang="en-US" sz="2800" dirty="0"/>
              <a:t>claim</a:t>
            </a:r>
            <a:r>
              <a:rPr lang="en-US" sz="2400" dirty="0"/>
              <a:t> occur and what would be its quantum.</a:t>
            </a:r>
          </a:p>
          <a:p>
            <a:pPr marL="548640" indent="-411480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sz="2400" dirty="0"/>
              <a:t>Source of payment not known.</a:t>
            </a:r>
          </a:p>
          <a:p>
            <a:pPr marL="548640" indent="-411480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sz="2400" dirty="0"/>
              <a:t>Lopsidedness nature resulting in ‘injury’ or unjust loss to one side only.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677334" y="5736772"/>
            <a:ext cx="9293980" cy="669716"/>
          </a:xfrm>
          <a:solidFill>
            <a:srgbClr val="FFFF00"/>
          </a:solidFill>
        </p:spPr>
        <p:txBody>
          <a:bodyPr/>
          <a:lstStyle/>
          <a:p>
            <a:r>
              <a:rPr lang="en-US" dirty="0"/>
              <a:t>Joof Momodou Musa					</a:t>
            </a:r>
            <a:r>
              <a:rPr lang="en-US" sz="900" dirty="0"/>
              <a:t> GLOBAL TAKAFUL &amp; RE TAKAFUL FORUM					18.03.2021</a:t>
            </a:r>
            <a:endParaRPr lang="en-US" dirty="0"/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B75C5DAC-CC1A-4D56-AB3C-C781D51D46A9}"/>
              </a:ext>
            </a:extLst>
          </p:cNvPr>
          <p:cNvSpPr txBox="1">
            <a:spLocks noChangeArrowheads="1"/>
          </p:cNvSpPr>
          <p:nvPr/>
        </p:nvSpPr>
        <p:spPr>
          <a:xfrm>
            <a:off x="905435" y="1167712"/>
            <a:ext cx="8319247" cy="6340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sz="3500" dirty="0">
                <a:solidFill>
                  <a:schemeClr val="accent5"/>
                </a:solidFill>
                <a:latin typeface="+mj-lt"/>
                <a:ea typeface="+mj-ea"/>
                <a:cs typeface="+mj-cs"/>
              </a:rPr>
              <a:t>Contracts Not in line with Shariah</a:t>
            </a:r>
          </a:p>
        </p:txBody>
      </p:sp>
      <p:sp>
        <p:nvSpPr>
          <p:cNvPr id="10" name="AutoShape 2">
            <a:extLst>
              <a:ext uri="{FF2B5EF4-FFF2-40B4-BE49-F238E27FC236}">
                <a16:creationId xmlns:a16="http://schemas.microsoft.com/office/drawing/2014/main" id="{79D71922-4AEC-49B3-A68C-BDB86A098FE4}"/>
              </a:ext>
            </a:extLst>
          </p:cNvPr>
          <p:cNvSpPr txBox="1">
            <a:spLocks noChangeArrowheads="1"/>
          </p:cNvSpPr>
          <p:nvPr/>
        </p:nvSpPr>
        <p:spPr>
          <a:xfrm>
            <a:off x="905435" y="1929749"/>
            <a:ext cx="5853953" cy="58888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4000" i="1" u="sng" dirty="0" err="1"/>
              <a:t>Gharar</a:t>
            </a:r>
            <a:r>
              <a:rPr lang="en-US" sz="4000" i="1" u="sng" dirty="0"/>
              <a:t> in Insurance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BA086A64-0179-41E3-B86C-8ADCBD009A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2948" y="923789"/>
            <a:ext cx="23812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881497E-0F4A-4C5B-AB8D-E2D2B1ECA9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171272"/>
            <a:ext cx="8675914" cy="86844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905435" y="2635624"/>
            <a:ext cx="8484453" cy="3978496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Policyholder hoping to receive ‘huge’ proceed from claims against ‘small’ payment of premium.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Chances policyholder loosing all premium paid.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Like a chance transaction.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dirty="0">
                <a:solidFill>
                  <a:schemeClr val="accent4"/>
                </a:solidFill>
              </a:rPr>
              <a:t>Profit or loss of insurer depends on the chance of misfortune happening or otherwise (underwriting result)</a:t>
            </a:r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41A19CFE-4A07-42F0-825F-34FACF455DFA}"/>
              </a:ext>
            </a:extLst>
          </p:cNvPr>
          <p:cNvSpPr txBox="1">
            <a:spLocks noChangeArrowheads="1"/>
          </p:cNvSpPr>
          <p:nvPr/>
        </p:nvSpPr>
        <p:spPr>
          <a:xfrm>
            <a:off x="905435" y="1184686"/>
            <a:ext cx="8630451" cy="6340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sz="3500" dirty="0">
                <a:solidFill>
                  <a:schemeClr val="accent5"/>
                </a:solidFill>
                <a:latin typeface="+mj-lt"/>
                <a:ea typeface="+mj-ea"/>
                <a:cs typeface="+mj-cs"/>
              </a:rPr>
              <a:t>Contracts Not in line with Shariah</a:t>
            </a:r>
          </a:p>
        </p:txBody>
      </p:sp>
      <p:sp>
        <p:nvSpPr>
          <p:cNvPr id="9" name="AutoShape 2">
            <a:extLst>
              <a:ext uri="{FF2B5EF4-FFF2-40B4-BE49-F238E27FC236}">
                <a16:creationId xmlns:a16="http://schemas.microsoft.com/office/drawing/2014/main" id="{E6C3B80A-5A03-4319-8FC7-4411E89679B5}"/>
              </a:ext>
            </a:extLst>
          </p:cNvPr>
          <p:cNvSpPr txBox="1">
            <a:spLocks noChangeArrowheads="1"/>
          </p:cNvSpPr>
          <p:nvPr/>
        </p:nvSpPr>
        <p:spPr>
          <a:xfrm>
            <a:off x="905435" y="1858155"/>
            <a:ext cx="5853953" cy="58888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4000" i="1" u="sng" dirty="0" err="1">
                <a:solidFill>
                  <a:srgbClr val="FF0000"/>
                </a:solidFill>
              </a:rPr>
              <a:t>Maisir</a:t>
            </a:r>
            <a:r>
              <a:rPr lang="en-US" sz="4000" i="1" u="sng" dirty="0"/>
              <a:t> in Insurance</a:t>
            </a:r>
          </a:p>
        </p:txBody>
      </p:sp>
      <p:sp>
        <p:nvSpPr>
          <p:cNvPr id="10" name="Footer Placeholder 6">
            <a:extLst>
              <a:ext uri="{FF2B5EF4-FFF2-40B4-BE49-F238E27FC236}">
                <a16:creationId xmlns:a16="http://schemas.microsoft.com/office/drawing/2014/main" id="{90FFAE6A-3671-4C82-AD71-4B3CC3242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7334" y="5736772"/>
            <a:ext cx="9293980" cy="669716"/>
          </a:xfrm>
          <a:solidFill>
            <a:srgbClr val="FFFF00"/>
          </a:solidFill>
        </p:spPr>
        <p:txBody>
          <a:bodyPr/>
          <a:lstStyle/>
          <a:p>
            <a:r>
              <a:rPr lang="en-US" dirty="0"/>
              <a:t>Joof Momodou Musa					</a:t>
            </a:r>
            <a:r>
              <a:rPr lang="en-US" sz="900" dirty="0"/>
              <a:t> GLOBAL TAKAFUL &amp; RE TAKAFUL FORUM					18.03.2021</a:t>
            </a:r>
            <a:endParaRPr lang="en-US" dirty="0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6E1C7FE9-F2D7-4939-BA31-3078099BA0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8349" y="0"/>
            <a:ext cx="23812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1D4A5B0-4B31-4886-ACE6-2BD457C238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3662" y="171272"/>
            <a:ext cx="8630451" cy="84521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>
          <a:xfrm>
            <a:off x="1057875" y="3021565"/>
            <a:ext cx="7366000" cy="64807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en-US" sz="2800" u="sng" dirty="0"/>
              <a:t>The presence of </a:t>
            </a:r>
            <a:r>
              <a:rPr lang="en-US" sz="2800" u="sng" dirty="0" err="1">
                <a:solidFill>
                  <a:srgbClr val="FF0000"/>
                </a:solidFill>
              </a:rPr>
              <a:t>Riba</a:t>
            </a:r>
            <a:r>
              <a:rPr lang="en-US" sz="2800" u="sng" dirty="0">
                <a:solidFill>
                  <a:srgbClr val="FF0000"/>
                </a:solidFill>
              </a:rPr>
              <a:t> </a:t>
            </a:r>
            <a:r>
              <a:rPr lang="en-US" sz="2800" u="sng" dirty="0"/>
              <a:t>in Practice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284969" y="3763025"/>
            <a:ext cx="8675687" cy="4367978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/>
              <a:t>Investment of premium in </a:t>
            </a:r>
            <a:r>
              <a:rPr lang="en-US" dirty="0" err="1"/>
              <a:t>riba</a:t>
            </a:r>
            <a:r>
              <a:rPr lang="en-US" dirty="0"/>
              <a:t>-based (interest) avenues.</a:t>
            </a:r>
          </a:p>
          <a:p>
            <a:pPr eaLnBrk="1" hangingPunct="1"/>
            <a:r>
              <a:rPr lang="en-US" dirty="0"/>
              <a:t>Interest on policy loan.</a:t>
            </a:r>
          </a:p>
          <a:p>
            <a:pPr eaLnBrk="1" hangingPunct="1"/>
            <a:r>
              <a:rPr lang="en-US" dirty="0"/>
              <a:t>Refund of premium not on pro-rata basis.</a:t>
            </a:r>
          </a:p>
          <a:p>
            <a:pPr eaLnBrk="1" hangingPunct="1"/>
            <a:r>
              <a:rPr lang="en-US" dirty="0"/>
              <a:t>Guaranteed return.			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175949" y="1781032"/>
            <a:ext cx="7247926" cy="725043"/>
          </a:xfrm>
          <a:prstGeom prst="rect">
            <a:avLst/>
          </a:prstGeom>
          <a:solidFill>
            <a:schemeClr val="accent5"/>
          </a:solidFill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l" eaLnBrk="1" hangingPunct="1">
              <a:lnSpc>
                <a:spcPct val="90000"/>
              </a:lnSpc>
            </a:pPr>
            <a:r>
              <a:rPr lang="en-US" sz="3200" b="1" dirty="0">
                <a:solidFill>
                  <a:schemeClr val="tx2"/>
                </a:solidFill>
                <a:latin typeface="Impact" pitchFamily="34" charset="0"/>
              </a:rPr>
              <a:t>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sz="3200" b="1" dirty="0">
                <a:solidFill>
                  <a:schemeClr val="tx2"/>
                </a:solidFill>
                <a:latin typeface="Impact" pitchFamily="34" charset="0"/>
              </a:rPr>
              <a:t>CONTRACT NOT IN LINE WITH SHARIAH </a:t>
            </a:r>
            <a:br>
              <a:rPr lang="en-US" sz="3200" b="1" dirty="0">
                <a:solidFill>
                  <a:schemeClr val="tx2"/>
                </a:solidFill>
                <a:latin typeface="Impact" pitchFamily="34" charset="0"/>
              </a:rPr>
            </a:br>
            <a:endParaRPr lang="en-US" sz="3200" b="1" dirty="0">
              <a:solidFill>
                <a:schemeClr val="tx2"/>
              </a:solidFill>
              <a:latin typeface="Impact" pitchFamily="34" charset="0"/>
            </a:endParaRPr>
          </a:p>
        </p:txBody>
      </p:sp>
      <p:sp>
        <p:nvSpPr>
          <p:cNvPr id="10" name="Footer Placeholder 6">
            <a:extLst>
              <a:ext uri="{FF2B5EF4-FFF2-40B4-BE49-F238E27FC236}">
                <a16:creationId xmlns:a16="http://schemas.microsoft.com/office/drawing/2014/main" id="{A11EB33B-9E19-4BBE-AE80-D8FF8F9D6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9228" y="5947014"/>
            <a:ext cx="10058399" cy="908896"/>
          </a:xfrm>
          <a:solidFill>
            <a:srgbClr val="FFFF00"/>
          </a:solidFill>
        </p:spPr>
        <p:txBody>
          <a:bodyPr/>
          <a:lstStyle/>
          <a:p>
            <a:r>
              <a:rPr lang="en-US" dirty="0"/>
              <a:t>Joof Momodou Musa					</a:t>
            </a:r>
            <a:r>
              <a:rPr lang="en-US" sz="900" dirty="0"/>
              <a:t> GLOBAL TAKAFUL &amp; RE TAKAFUL FORUM					18.03.2021</a:t>
            </a:r>
            <a:endParaRPr lang="en-US" dirty="0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C0A5EB75-BBFD-4770-ACF2-5660D2D8B5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8349" y="80282"/>
            <a:ext cx="23812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6B2CF88-3E65-462D-ABB6-E0057BCFC0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1" y="338778"/>
            <a:ext cx="8836780" cy="120817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>
            <a:extLst>
              <a:ext uri="{FF2B5EF4-FFF2-40B4-BE49-F238E27FC236}">
                <a16:creationId xmlns:a16="http://schemas.microsoft.com/office/drawing/2014/main" id="{3E448B8F-03EC-43B0-9187-C617FB00565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77334" y="572670"/>
            <a:ext cx="10219265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br>
              <a:rPr lang="en-GB" sz="2800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800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defined in Section 2 Takaful Act 1984: (Malaysia)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17712-F35F-4025-8C02-291870DB3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726642" cy="38807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4300" b="0" i="1" dirty="0">
                <a:latin typeface="Arial" panose="020B0604020202020204" pitchFamily="34" charset="0"/>
                <a:cs typeface="Arial" panose="020B0604020202020204" pitchFamily="34" charset="0"/>
              </a:rPr>
              <a:t>“a scheme based on brotherhood, solidarity and mutual assistance which provides for mutual financial aid and assistance to the participants in case of need whereby the </a:t>
            </a:r>
            <a:r>
              <a:rPr lang="en-GB" sz="4300" b="0" i="1" dirty="0">
                <a:solidFill>
                  <a:srgbClr val="FDC437"/>
                </a:solidFill>
                <a:highlight>
                  <a:srgbClr val="FF00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participants mutually agree</a:t>
            </a:r>
            <a:r>
              <a:rPr lang="en-GB" sz="4300" b="0" i="1" dirty="0">
                <a:highlight>
                  <a:srgbClr val="FF00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300" b="0" i="1" dirty="0">
                <a:latin typeface="Arial" panose="020B0604020202020204" pitchFamily="34" charset="0"/>
                <a:cs typeface="Arial" panose="020B0604020202020204" pitchFamily="34" charset="0"/>
              </a:rPr>
              <a:t>to contribute for that purpose.”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4F4DFB-5E27-47D0-9C91-918DB78922B1}"/>
              </a:ext>
            </a:extLst>
          </p:cNvPr>
          <p:cNvSpPr txBox="1"/>
          <p:nvPr/>
        </p:nvSpPr>
        <p:spPr>
          <a:xfrm>
            <a:off x="833077" y="760324"/>
            <a:ext cx="4490037" cy="707886"/>
          </a:xfrm>
          <a:prstGeom prst="rect">
            <a:avLst/>
          </a:prstGeom>
          <a:solidFill>
            <a:srgbClr val="00B050"/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/>
              <a:t>WHAT IS TAKAFUL?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91BD11-2972-4A1F-899F-E31090D4FEA7}"/>
              </a:ext>
            </a:extLst>
          </p:cNvPr>
          <p:cNvSpPr txBox="1"/>
          <p:nvPr/>
        </p:nvSpPr>
        <p:spPr>
          <a:xfrm>
            <a:off x="402771" y="6324101"/>
            <a:ext cx="8726642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Momodou Musa Joof</a:t>
            </a:r>
            <a:r>
              <a:rPr lang="en-US" sz="1800" dirty="0"/>
              <a:t>		GLOBAL TAKAFUL &amp; RE TAKAFUL FORUM		18.03.2021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A59DC5-E622-4D9C-8595-B1333C3A6C8E}"/>
              </a:ext>
            </a:extLst>
          </p:cNvPr>
          <p:cNvSpPr txBox="1"/>
          <p:nvPr/>
        </p:nvSpPr>
        <p:spPr>
          <a:xfrm>
            <a:off x="5644243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F4EAD8-99F9-43DC-8797-4F1257651B67}"/>
              </a:ext>
            </a:extLst>
          </p:cNvPr>
          <p:cNvSpPr txBox="1"/>
          <p:nvPr/>
        </p:nvSpPr>
        <p:spPr>
          <a:xfrm>
            <a:off x="10972800" y="5627914"/>
            <a:ext cx="529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7708E7D-2B10-49F6-AC86-81CA35D1F0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5110" y="-39461"/>
            <a:ext cx="23812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900D83E-97DA-484D-8DAD-0B5AA5D150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076" y="171273"/>
            <a:ext cx="8681037" cy="645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916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>
            <a:extLst>
              <a:ext uri="{FF2B5EF4-FFF2-40B4-BE49-F238E27FC236}">
                <a16:creationId xmlns:a16="http://schemas.microsoft.com/office/drawing/2014/main" id="{1DA1088E-17BE-415A-9A4B-350870A765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5286" y="2394857"/>
            <a:ext cx="10134600" cy="3481011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n-US" altLang="en-US" sz="2800" b="1" dirty="0"/>
              <a:t>Takaful comes from the Arabic root-word </a:t>
            </a:r>
            <a:r>
              <a:rPr lang="en-US" altLang="en-US" sz="2800" b="1" i="1" dirty="0"/>
              <a:t>‘</a:t>
            </a:r>
            <a:r>
              <a:rPr lang="en-US" altLang="en-US" sz="2800" b="1" i="1" dirty="0">
                <a:solidFill>
                  <a:srgbClr val="00FFFF"/>
                </a:solidFill>
              </a:rPr>
              <a:t>kafala</a:t>
            </a:r>
            <a:r>
              <a:rPr lang="en-US" altLang="en-US" sz="2800" b="1" i="1" dirty="0"/>
              <a:t>’ </a:t>
            </a:r>
            <a:r>
              <a:rPr lang="en-US" altLang="en-US" sz="2800" b="1" dirty="0"/>
              <a:t>— guarantee.</a:t>
            </a:r>
          </a:p>
          <a:p>
            <a:pPr algn="just" eaLnBrk="1" hangingPunct="1">
              <a:lnSpc>
                <a:spcPct val="90000"/>
              </a:lnSpc>
            </a:pPr>
            <a:endParaRPr lang="en-GB" altLang="en-US" sz="2800" b="1" dirty="0"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GB" altLang="en-US" sz="2800" b="1" dirty="0">
                <a:cs typeface="Arial" panose="020B0604020202020204" pitchFamily="34" charset="0"/>
              </a:rPr>
              <a:t>“Takaful” is the Sharia Compliant brand name for the Islamic alternative to conventional insurance. Its based on the principle of </a:t>
            </a:r>
            <a:r>
              <a:rPr lang="en-GB" altLang="en-US" sz="2800" b="1" i="1" dirty="0" err="1">
                <a:cs typeface="Arial" panose="020B0604020202020204" pitchFamily="34" charset="0"/>
              </a:rPr>
              <a:t>Ta’awan</a:t>
            </a:r>
            <a:r>
              <a:rPr lang="en-GB" altLang="en-US" sz="2800" b="1" dirty="0">
                <a:cs typeface="Arial" panose="020B0604020202020204" pitchFamily="34" charset="0"/>
              </a:rPr>
              <a:t> or mutual assistance.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n-GB" altLang="en-US" sz="2800" b="1" dirty="0"/>
          </a:p>
        </p:txBody>
      </p:sp>
      <p:sp>
        <p:nvSpPr>
          <p:cNvPr id="4" name="Title 6">
            <a:extLst>
              <a:ext uri="{FF2B5EF4-FFF2-40B4-BE49-F238E27FC236}">
                <a16:creationId xmlns:a16="http://schemas.microsoft.com/office/drawing/2014/main" id="{3B2195BE-9BC0-406A-BA68-8FB0EB5CDE4D}"/>
              </a:ext>
            </a:extLst>
          </p:cNvPr>
          <p:cNvSpPr txBox="1">
            <a:spLocks/>
          </p:cNvSpPr>
          <p:nvPr/>
        </p:nvSpPr>
        <p:spPr>
          <a:xfrm>
            <a:off x="677335" y="1295399"/>
            <a:ext cx="8847666" cy="925287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altLang="en-US" sz="2800" dirty="0">
              <a:solidFill>
                <a:srgbClr val="0070C0"/>
              </a:solidFill>
            </a:endParaRPr>
          </a:p>
          <a:p>
            <a:r>
              <a:rPr lang="en-US" altLang="en-US" sz="2800" dirty="0">
                <a:solidFill>
                  <a:srgbClr val="0070C0"/>
                </a:solidFill>
              </a:rPr>
              <a:t>Meaning of Takaful by Zubair </a:t>
            </a:r>
            <a:r>
              <a:rPr lang="en-US" altLang="en-US" sz="2800" dirty="0" err="1">
                <a:solidFill>
                  <a:srgbClr val="0070C0"/>
                </a:solidFill>
              </a:rPr>
              <a:t>Mungal</a:t>
            </a:r>
            <a:r>
              <a:rPr lang="en-US" altLang="en-US" sz="2800" dirty="0">
                <a:solidFill>
                  <a:srgbClr val="0070C0"/>
                </a:solidFill>
              </a:rPr>
              <a:t> - </a:t>
            </a:r>
            <a:r>
              <a:rPr lang="en-US" altLang="en-US" sz="2800" dirty="0" err="1">
                <a:solidFill>
                  <a:srgbClr val="0070C0"/>
                </a:solidFill>
              </a:rPr>
              <a:t>Alhuda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5" name="Footer Placeholder 6">
            <a:extLst>
              <a:ext uri="{FF2B5EF4-FFF2-40B4-BE49-F238E27FC236}">
                <a16:creationId xmlns:a16="http://schemas.microsoft.com/office/drawing/2014/main" id="{CCAD81A6-320A-4F03-84FA-9FDD11618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7334" y="5736772"/>
            <a:ext cx="9293980" cy="669716"/>
          </a:xfrm>
          <a:solidFill>
            <a:srgbClr val="FFFF00"/>
          </a:solidFill>
        </p:spPr>
        <p:txBody>
          <a:bodyPr/>
          <a:lstStyle/>
          <a:p>
            <a:r>
              <a:rPr lang="en-US" dirty="0"/>
              <a:t>Joof Momodou Musa					</a:t>
            </a:r>
            <a:r>
              <a:rPr lang="en-US" sz="900" dirty="0"/>
              <a:t> GLOBAL TAKAFUL &amp; RE TAKAFUL FORUM					18.03.2021</a:t>
            </a:r>
            <a:endParaRPr lang="en-US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D26F5088-4D6C-41E7-8E3B-CA786A5BC3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8349" y="80282"/>
            <a:ext cx="23812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7547F9C-A7F4-442E-8653-1057384275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171272"/>
            <a:ext cx="8836780" cy="120817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1710</TotalTime>
  <Words>1011</Words>
  <Application>Microsoft Office PowerPoint</Application>
  <PresentationFormat>Widescreen</PresentationFormat>
  <Paragraphs>171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Arial</vt:lpstr>
      <vt:lpstr>Arial Black</vt:lpstr>
      <vt:lpstr>Calibri</vt:lpstr>
      <vt:lpstr>Impact</vt:lpstr>
      <vt:lpstr>Lucida Sans Unicode</vt:lpstr>
      <vt:lpstr>Perpetua</vt:lpstr>
      <vt:lpstr>Tahoma</vt:lpstr>
      <vt:lpstr>Times New Roman</vt:lpstr>
      <vt:lpstr>Trebuchet MS</vt:lpstr>
      <vt:lpstr>Wingdings</vt:lpstr>
      <vt:lpstr>Wingdings 2</vt:lpstr>
      <vt:lpstr>Wingdings 3</vt:lpstr>
      <vt:lpstr>Facet</vt:lpstr>
      <vt:lpstr>السلام عليكم ورحمة الله وبركاته</vt:lpstr>
      <vt:lpstr>  COMPARISON BETWEEN TAKAFUL &amp; CONVENTIONAL INSURANCE</vt:lpstr>
      <vt:lpstr>PowerPoint Presentation</vt:lpstr>
      <vt:lpstr>Presence of Gharar</vt:lpstr>
      <vt:lpstr>PowerPoint Presentation</vt:lpstr>
      <vt:lpstr>PowerPoint Presentation</vt:lpstr>
      <vt:lpstr>The presence of Riba in Practice</vt:lpstr>
      <vt:lpstr>  As defined in Section 2 Takaful Act 1984: (Malaysia)</vt:lpstr>
      <vt:lpstr>PowerPoint Presentation</vt:lpstr>
      <vt:lpstr> THE SYSTEM OF TAKAFUL OR SHARIAH COMPLIANT INSURANCE</vt:lpstr>
      <vt:lpstr>Option for Takaful Operator </vt:lpstr>
      <vt:lpstr>ENFORCED TRANSPARENCY AND FAIRNES IN TAKAFUL GIVES COMFORT TO PARTICIPANTS</vt:lpstr>
      <vt:lpstr>Comparing Takaful to Conventional Insurance</vt:lpstr>
      <vt:lpstr>Comparing Takaful to Conventional Insurance</vt:lpstr>
      <vt:lpstr>Separation of Accounts</vt:lpstr>
      <vt:lpstr>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Momodou Musa Joof</dc:creator>
  <cp:lastModifiedBy>Momodou Musa Joof</cp:lastModifiedBy>
  <cp:revision>56</cp:revision>
  <dcterms:created xsi:type="dcterms:W3CDTF">2021-03-11T18:12:50Z</dcterms:created>
  <dcterms:modified xsi:type="dcterms:W3CDTF">2021-03-20T10:38:47Z</dcterms:modified>
</cp:coreProperties>
</file>